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06D12-1705-472F-BA4D-662F0019A59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4618-E964-49FA-A3C7-8F36D72183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2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5348C-9A7E-49A5-B5C6-1FA2CCB10DFB}" type="slidenum">
              <a:rPr lang="es-ES" smtClean="0">
                <a:cs typeface="Arial" charset="0"/>
              </a:rPr>
              <a:pPr/>
              <a:t>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A1E86-C8B8-4B07-9502-D3A056A96C8E}" type="slidenum">
              <a:rPr lang="es-ES" smtClean="0">
                <a:cs typeface="Arial" charset="0"/>
              </a:rPr>
              <a:pPr/>
              <a:t>11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1C683-EE7A-4A1E-AC45-FEA85C538D94}" type="slidenum">
              <a:rPr lang="es-ES" smtClean="0">
                <a:cs typeface="Arial" charset="0"/>
              </a:rPr>
              <a:pPr/>
              <a:t>12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D1AAB-5F59-4A2D-917E-D47F1003BBCE}" type="slidenum">
              <a:rPr lang="es-ES" smtClean="0">
                <a:cs typeface="Arial" charset="0"/>
              </a:rPr>
              <a:pPr/>
              <a:t>13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3B142-4B76-4E5B-BBB6-41867488B6AF}" type="slidenum">
              <a:rPr lang="es-ES" smtClean="0">
                <a:cs typeface="Arial" charset="0"/>
              </a:rPr>
              <a:pPr/>
              <a:t>14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1B0F1-1C26-47BB-B457-BC56CD38C151}" type="slidenum">
              <a:rPr lang="es-ES" smtClean="0">
                <a:cs typeface="Arial" charset="0"/>
              </a:rPr>
              <a:pPr/>
              <a:t>15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C84C5-9993-4BB3-B316-1ADF9BC4A885}" type="slidenum">
              <a:rPr lang="es-ES" smtClean="0">
                <a:cs typeface="Arial" charset="0"/>
              </a:rPr>
              <a:pPr/>
              <a:t>16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E9CAA-6383-4D51-A256-4BF392120A5D}" type="slidenum">
              <a:rPr lang="es-ES" smtClean="0">
                <a:cs typeface="Arial" charset="0"/>
              </a:rPr>
              <a:pPr/>
              <a:t>17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F10BF-0DDB-4FCE-A8C0-4C808F1BB062}" type="slidenum">
              <a:rPr lang="es-ES" smtClean="0">
                <a:cs typeface="Arial" charset="0"/>
              </a:rPr>
              <a:pPr/>
              <a:t>18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290D0-E014-4CAC-A814-BF01092370A9}" type="slidenum">
              <a:rPr lang="es-ES" smtClean="0">
                <a:cs typeface="Arial" charset="0"/>
              </a:rPr>
              <a:pPr/>
              <a:t>19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6C297-7093-4C3A-8530-8692D0F67B4B}" type="slidenum">
              <a:rPr lang="es-ES" smtClean="0">
                <a:cs typeface="Arial" charset="0"/>
              </a:rPr>
              <a:pPr/>
              <a:t>20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AFBF6-E916-40E6-8254-BF823603DFDF}" type="slidenum">
              <a:rPr lang="es-ES" smtClean="0">
                <a:cs typeface="Arial" charset="0"/>
              </a:rPr>
              <a:pPr/>
              <a:t>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7B1AF-CF49-410D-BAA6-54B358854F1B}" type="slidenum">
              <a:rPr lang="es-ES" smtClean="0">
                <a:cs typeface="Arial" charset="0"/>
              </a:rPr>
              <a:pPr/>
              <a:t>21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F2298-638B-4623-9EBD-E68CBCF280FB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16FC1-CC88-4872-9CDF-392E168D2A73}" type="slidenum">
              <a:rPr lang="es-ES" smtClean="0">
                <a:cs typeface="Arial" charset="0"/>
              </a:rPr>
              <a:pPr/>
              <a:t>4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3E72B-9D69-4F1E-8456-49A5CB3C7A5D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F015D-461F-452A-9D23-4713B59A03E0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15A81-1036-4A09-BE7A-6384D15B7A78}" type="slidenum">
              <a:rPr lang="es-ES" smtClean="0">
                <a:cs typeface="Arial" charset="0"/>
              </a:rPr>
              <a:pPr/>
              <a:t>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9E472-84EE-4786-A3BF-DB0D0B92F553}" type="slidenum">
              <a:rPr lang="es-ES" smtClean="0">
                <a:cs typeface="Arial" charset="0"/>
              </a:rPr>
              <a:pPr/>
              <a:t>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C4C23-F121-40CB-A9F3-F630E626C0C2}" type="slidenum">
              <a:rPr lang="es-ES" smtClean="0">
                <a:cs typeface="Arial" charset="0"/>
              </a:rPr>
              <a:pPr/>
              <a:t>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cs typeface="Arial" charset="0"/>
            </a:endParaRPr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8C7F8-D140-42BA-8B92-1A6BF53A4A44}" type="slidenum">
              <a:rPr lang="es-ES" smtClean="0">
                <a:cs typeface="Arial" charset="0"/>
              </a:rPr>
              <a:pPr/>
              <a:t>10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2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54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07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6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0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52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3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065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73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6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96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0E01-13A0-47BD-8729-8902FC0193B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4CFB-35D0-4238-9392-8A1DAA0ED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6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3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es-E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Posición </a:t>
            </a:r>
            <a:r>
              <a:rPr lang="es-E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antishock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No aplicar posición de Shock: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 extremidades pélvicas fracturadas.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Heridas penetrantes en tórax.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Heridas penetrantes en abdomen.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Fracturas en el cráneo.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Mujeres embarazadas.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0179" name="Picture 4" descr="Hemorragia dar oxigen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92725" y="723384"/>
            <a:ext cx="3181350" cy="2070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0180" name="Picture 5" descr="25-5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27763" y="4746625"/>
            <a:ext cx="1979612" cy="1316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6" name="5 Rectángulo"/>
          <p:cNvSpPr/>
          <p:nvPr/>
        </p:nvSpPr>
        <p:spPr>
          <a:xfrm>
            <a:off x="827584" y="538718"/>
            <a:ext cx="355661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002060"/>
                </a:solidFill>
                <a:latin typeface="Arial Rounded MT Bold" pitchFamily="34" charset="0"/>
              </a:rPr>
              <a:t>TRATAMIENTO DE URGENCIA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Una herida es definida como la pérdida de continuidad de una sección de la piel acompañada o no de lesiones en los tejidos subyacentes.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209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64163" y="661988"/>
            <a:ext cx="2592387" cy="259238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Rectangle 210"/>
          <p:cNvSpPr>
            <a:spLocks noChangeArrowheads="1"/>
          </p:cNvSpPr>
          <p:nvPr/>
        </p:nvSpPr>
        <p:spPr bwMode="auto">
          <a:xfrm>
            <a:off x="5229384" y="3069060"/>
            <a:ext cx="286194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HERIDAS ABIERTAS </a:t>
            </a:r>
          </a:p>
          <a:p>
            <a:pPr algn="just">
              <a:defRPr/>
            </a:pP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Y QUEMADURAS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1207" name="Picture 212" descr="26-1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30725" y="4005263"/>
            <a:ext cx="4094163" cy="2047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7" name="6 Rectángulo"/>
          <p:cNvSpPr/>
          <p:nvPr/>
        </p:nvSpPr>
        <p:spPr>
          <a:xfrm>
            <a:off x="611560" y="476672"/>
            <a:ext cx="64088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rgbClr val="002060"/>
                </a:solidFill>
                <a:latin typeface="Arial Rounded MT Bold" pitchFamily="34" charset="0"/>
              </a:rPr>
              <a:t>CUIDADO DE LAS HERIDAS ABIERTA Y QUEMADURAS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916832"/>
            <a:ext cx="3810000" cy="4114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Lacerantes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Contusas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Cortantes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Punzantes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Abrasivas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Avulsión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Mixtas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Arma de fuego</a:t>
            </a:r>
            <a:endParaRPr lang="es-E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6" descr="Avulsión de ded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7863" y="548680"/>
            <a:ext cx="2087563" cy="19145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6" name="Picture 7" descr="Abrasión por cuerd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492500" y="2706688"/>
            <a:ext cx="2084388" cy="18748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7" name="Picture 8" descr="Lesión por arma de fuego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856288" y="812800"/>
            <a:ext cx="2622550" cy="1727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8" name="Picture 9" descr="Arma blanca (muy multiple)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778500" y="3213100"/>
            <a:ext cx="2632075" cy="27368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9" name="8 Rectángulo"/>
          <p:cNvSpPr/>
          <p:nvPr/>
        </p:nvSpPr>
        <p:spPr>
          <a:xfrm>
            <a:off x="755576" y="692696"/>
            <a:ext cx="216024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>
                <a:solidFill>
                  <a:srgbClr val="002060"/>
                </a:solidFill>
                <a:latin typeface="Arial Rounded MT Bold" pitchFamily="34" charset="0"/>
              </a:rPr>
              <a:t>CLASIFICACIÓN:</a:t>
            </a:r>
            <a:br>
              <a:rPr lang="es-ES_tradnl" dirty="0">
                <a:solidFill>
                  <a:srgbClr val="002060"/>
                </a:solidFill>
                <a:latin typeface="Arial Rounded MT Bold" pitchFamily="34" charset="0"/>
              </a:rPr>
            </a:br>
            <a:endParaRPr lang="es-E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3601441" y="4797152"/>
            <a:ext cx="2050949" cy="15011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74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843808" y="1989138"/>
            <a:ext cx="3095625" cy="45259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BOTIQUIN</a:t>
            </a:r>
          </a:p>
          <a:p>
            <a:pPr>
              <a:defRPr/>
            </a:pPr>
            <a:r>
              <a:rPr lang="es-E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MATERIAL DE CURACIÓN</a:t>
            </a:r>
          </a:p>
          <a:p>
            <a:pPr>
              <a:defRPr/>
            </a:pPr>
            <a:r>
              <a:rPr lang="es-E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INSTRUMENTAL</a:t>
            </a:r>
          </a:p>
          <a:p>
            <a:pPr>
              <a:defRPr/>
            </a:pPr>
            <a:endParaRPr lang="es-E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3251" name="Picture 4" descr="26-1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1052736"/>
            <a:ext cx="2368550" cy="331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3252" name="Picture 5" descr="Mordedura canin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66627" y="4664621"/>
            <a:ext cx="2376488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3253" name="Picture 6" descr="fèrulas y botiquìn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391025" y="3933825"/>
            <a:ext cx="3248025" cy="21653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53254" name="Picture 7" descr="contenido del botiquìn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454650" y="688975"/>
            <a:ext cx="3246438" cy="21637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" name="7 Rectángulo"/>
          <p:cNvSpPr/>
          <p:nvPr/>
        </p:nvSpPr>
        <p:spPr>
          <a:xfrm>
            <a:off x="683568" y="404664"/>
            <a:ext cx="355661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002060"/>
                </a:solidFill>
                <a:latin typeface="Arial Rounded MT Bold" pitchFamily="34" charset="0"/>
              </a:rPr>
              <a:t>TRATAMIENTO DE URGENCIA</a:t>
            </a:r>
            <a:endParaRPr lang="es-E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728886" y="260648"/>
            <a:ext cx="7793037" cy="1462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r>
              <a:rPr lang="es-ES_tradnl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TRATAMIENTO DE URGENCIA</a:t>
            </a:r>
            <a:r>
              <a:rPr lang="es-ES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5843588" cy="45259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Contener la hemorragia.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Asepsia: Consiste en lavar enérgicamente la herida de adentro hacia afuera con agua y jabón (neutro de preferencia).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Antisepsia: Se hace al aplicar </a:t>
            </a:r>
            <a:r>
              <a:rPr lang="es-ES_tradnl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benzal</a:t>
            </a: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o </a:t>
            </a:r>
            <a:r>
              <a:rPr lang="es-ES_tradnl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isodine</a:t>
            </a: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, alrededor de la herida para prevenir la infección.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Cubrir y vendar: Para sujetar el apósito y al mismo tiempo para comprimir la herida y evitar nuevamente la hemorragia.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Proporcionar asistencia médica.</a:t>
            </a:r>
            <a:endParaRPr lang="es-E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4277" name="Picture 6" descr="Bandage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33963" y="3356992"/>
            <a:ext cx="2084388" cy="2846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95069" y="1012651"/>
            <a:ext cx="2162175" cy="19335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26592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267744" y="452810"/>
            <a:ext cx="3780730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rgbClr val="002060"/>
                </a:solidFill>
                <a:latin typeface="Arial Rounded MT Bold" pitchFamily="34" charset="0"/>
              </a:rPr>
              <a:t>QUEMADURA</a:t>
            </a:r>
            <a:endParaRPr lang="es-ES" sz="4000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146944"/>
            <a:ext cx="8229600" cy="15843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Definición: Se llama quemadura a la agresión que sufre el organismo por la acción del calor.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5302" name="Picture 204" descr="20-2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51050" y="2730500"/>
            <a:ext cx="4841875" cy="3271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28869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908050"/>
            <a:ext cx="7993063" cy="273685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None/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QUEMADURAS DE PRIMER GRADO </a:t>
            </a:r>
          </a:p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afectan únicamente las capas externas de la piel (epidermis) enrojecimiento de la piel.</a:t>
            </a:r>
          </a:p>
          <a:p>
            <a:pPr>
              <a:defRPr/>
            </a:pPr>
            <a:endParaRPr lang="es-ES_tradnl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4" descr="ScaldBurn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35857" y="2708275"/>
            <a:ext cx="2105025" cy="31083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6324" name="Picture 7" descr="20-2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046190" y="2798762"/>
            <a:ext cx="4465638" cy="3017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4494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692150"/>
            <a:ext cx="8497887" cy="295275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QUEMADURAS DE SEGUNDO GRADO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Estas quemaduras afectan la región dérmica superficial (epidermis, dermis, fascia superficial y región reticular) </a:t>
            </a:r>
            <a:r>
              <a:rPr lang="es-ES_tradnl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ampulación</a:t>
            </a: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s-ES_tradnl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5" descr="Quemadura de segundo grad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8635" t="8014" r="6320"/>
          <a:stretch>
            <a:fillRect/>
          </a:stretch>
        </p:blipFill>
        <p:spPr bwMode="auto">
          <a:xfrm>
            <a:off x="5651500" y="3327400"/>
            <a:ext cx="2497138" cy="25923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7348" name="Picture 7" descr="cardite_burn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5650" y="3429000"/>
            <a:ext cx="4165600" cy="2465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83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3238" y="476672"/>
            <a:ext cx="8218487" cy="2116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defRPr/>
            </a:pPr>
            <a:endParaRPr lang="es-ES_tradnl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QUEMADURAS DE TERCER GRADO</a:t>
            </a: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Estas quemaduras afectan a todos los extractos de la piel (Carbonización).</a:t>
            </a:r>
            <a:r>
              <a:rPr lang="es-E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 </a:t>
            </a:r>
          </a:p>
        </p:txBody>
      </p:sp>
      <p:pic>
        <p:nvPicPr>
          <p:cNvPr id="8" name="Picture 6" descr="ElectricBurn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32325" y="2978150"/>
            <a:ext cx="3960813" cy="264636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58372" name="Picture 7" descr="20-2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4213" y="2997200"/>
            <a:ext cx="3810000" cy="2667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45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8313" y="389781"/>
            <a:ext cx="8229600" cy="836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r>
              <a:rPr lang="es-ES_tradnl" sz="3200" dirty="0" smtClean="0">
                <a:solidFill>
                  <a:srgbClr val="002060"/>
                </a:solidFill>
                <a:latin typeface="Arial Rounded MT Bold" pitchFamily="34" charset="0"/>
              </a:rPr>
              <a:t>TRATAMIENTO GENERAL DE URGENCIA</a:t>
            </a:r>
            <a:r>
              <a:rPr lang="es-ES" sz="4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009650"/>
            <a:ext cx="8229600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800" dirty="0" smtClean="0">
              <a:solidFill>
                <a:srgbClr val="0000CC"/>
              </a:solidFill>
              <a:latin typeface="Arial Rounded MT Bold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Coloque la parte lesionada bajo el chorro suave de agua (sumergir 15 min. o más si persiste el dolor).</a:t>
            </a:r>
          </a:p>
          <a:p>
            <a:pPr>
              <a:lnSpc>
                <a:spcPct val="80000"/>
              </a:lnSpc>
              <a:defRPr/>
            </a:pPr>
            <a:endParaRPr lang="es-ES_tradnl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Coloque al lesionado en posición cómoda, sin que la quemadura tenga contacto con algún objeto.</a:t>
            </a:r>
          </a:p>
          <a:p>
            <a:pPr>
              <a:lnSpc>
                <a:spcPct val="80000"/>
              </a:lnSpc>
              <a:defRPr/>
            </a:pPr>
            <a:endParaRPr lang="es-ES_tradnl" dirty="0" smtClean="0">
              <a:solidFill>
                <a:srgbClr val="0000CC"/>
              </a:solidFill>
              <a:latin typeface="Arial Rounded MT Bold" pitchFamily="34" charset="0"/>
            </a:endParaRPr>
          </a:p>
        </p:txBody>
      </p:sp>
      <p:pic>
        <p:nvPicPr>
          <p:cNvPr id="59398" name="Picture 203" descr="20-3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95738" y="3644900"/>
            <a:ext cx="3940175" cy="2482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11662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539750" y="3429000"/>
            <a:ext cx="8229600" cy="3052763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Char char="•"/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HEMORRAGIA: Es la pérdida de sangre debido a una agresión a los conductos o vías naturales.</a:t>
            </a:r>
          </a:p>
          <a:p>
            <a:pPr>
              <a:buFont typeface="Arial" charset="0"/>
              <a:buChar char="•"/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Se considera vía natural de circulación sanguínea a las arterias, venas y vasos capilares.</a:t>
            </a:r>
            <a:endParaRPr lang="es-E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12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51275" y="908050"/>
            <a:ext cx="2592388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588125" y="1196975"/>
            <a:ext cx="2016125" cy="915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CONTROL 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DE LA HEMORRAGIA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14" descr="trauma07"/>
          <p:cNvPicPr>
            <a:picLocks noChangeAspect="1" noChangeArrowheads="1"/>
          </p:cNvPicPr>
          <p:nvPr/>
        </p:nvPicPr>
        <p:blipFill>
          <a:blip r:embed="rId4" cstate="print">
            <a:lum bright="-2000" contrast="-10000"/>
            <a:extLst/>
          </a:blip>
          <a:srcRect/>
          <a:stretch>
            <a:fillRect/>
          </a:stretch>
        </p:blipFill>
        <p:spPr bwMode="auto">
          <a:xfrm>
            <a:off x="665119" y="1196975"/>
            <a:ext cx="2536869" cy="22066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7" name="6 Rectángulo"/>
          <p:cNvSpPr/>
          <p:nvPr/>
        </p:nvSpPr>
        <p:spPr>
          <a:xfrm>
            <a:off x="2627784" y="404664"/>
            <a:ext cx="376821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chemeClr val="tx1"/>
                </a:solidFill>
                <a:latin typeface="Arial Rounded MT Bold" pitchFamily="34" charset="0"/>
              </a:rPr>
              <a:t>CONTROL DE LA HEMORRAGIA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8313" y="460673"/>
            <a:ext cx="8229600" cy="764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r>
              <a:rPr lang="es-ES_tradnl" sz="3200" dirty="0" smtClean="0">
                <a:solidFill>
                  <a:srgbClr val="002060"/>
                </a:solidFill>
                <a:latin typeface="Arial Rounded MT Bold" pitchFamily="34" charset="0"/>
              </a:rPr>
              <a:t>TRATAMIENTO GENERAL DE URGENCIA</a:t>
            </a:r>
            <a:r>
              <a:rPr lang="es-ES" sz="4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846137"/>
            <a:ext cx="8229600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Retire cuidadosamente anillos, relojes, cinturones o prendas ajustadas que compriman la zona quemada antes que ésta se empiece a hinchar.</a:t>
            </a:r>
          </a:p>
          <a:p>
            <a:pPr>
              <a:lnSpc>
                <a:spcPct val="80000"/>
              </a:lnSpc>
              <a:defRPr/>
            </a:pPr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Cubra el área lesionada con un apósito estéril o con un lienzo limpio, irrigándolo constantemente.</a:t>
            </a:r>
          </a:p>
          <a:p>
            <a:pPr>
              <a:lnSpc>
                <a:spcPct val="80000"/>
              </a:lnSpc>
              <a:defRPr/>
            </a:pPr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Si la respiración y las pulsaciones cardiacas se detienen, aplique inmediatamente las técnicas de reanimación </a:t>
            </a:r>
            <a:r>
              <a:rPr lang="es-ES_tradn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cardio</a:t>
            </a:r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pulmonar.</a:t>
            </a:r>
          </a:p>
          <a:p>
            <a:pPr>
              <a:lnSpc>
                <a:spcPct val="80000"/>
              </a:lnSpc>
              <a:defRPr/>
            </a:pPr>
            <a:r>
              <a:rPr lang="es-ES_tradn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Trasladar la víctima al hospital.</a:t>
            </a: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0422" name="Picture 5" descr="20-31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16013" y="4318000"/>
            <a:ext cx="3021012" cy="2014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60423" name="Picture 6" descr="20-31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86388" y="4077072"/>
            <a:ext cx="3205162" cy="2136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14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s-ES_tradnl" sz="4000" dirty="0" smtClean="0">
                <a:ln w="50800"/>
                <a:solidFill>
                  <a:srgbClr val="002060"/>
                </a:solidFill>
                <a:effectLst/>
                <a:latin typeface="Arial Rounded MT Bold" pitchFamily="34" charset="0"/>
              </a:rPr>
              <a:t>INMOVILIZACIÓN DE FRACTURAS Y LUXACIONES</a:t>
            </a:r>
            <a:r>
              <a:rPr lang="es-ES" sz="4000" dirty="0" smtClean="0">
                <a:ln w="50800"/>
                <a:solidFill>
                  <a:srgbClr val="002060"/>
                </a:solidFill>
                <a:effectLst/>
                <a:latin typeface="Arial Rounded MT Bold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6275388" cy="1397000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Fractura es la pérdida de la continuidad del tejido óseo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pic>
        <p:nvPicPr>
          <p:cNvPr id="61444" name="Picture 11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00338" y="2781300"/>
            <a:ext cx="2592387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3492" y="4649788"/>
            <a:ext cx="2146300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INMOVILIZACIÓN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1448" name="Picture 13" descr="frac1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08476" y="1844824"/>
            <a:ext cx="2651704" cy="403242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36615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mtClean="0">
                <a:latin typeface="Arial Rounded MT Bold" pitchFamily="34" charset="0"/>
              </a:rPr>
              <a:t>CLASIFICACIÓN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4572000" y="1773238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>
                <a:latin typeface="Arial Rounded MT Bold" pitchFamily="34" charset="0"/>
              </a:rPr>
              <a:t>ABIERTAS O EXPUESTAS</a:t>
            </a:r>
          </a:p>
          <a:p>
            <a:pPr algn="ctr"/>
            <a:r>
              <a:rPr lang="es-MX" sz="2400">
                <a:solidFill>
                  <a:srgbClr val="0000CC"/>
                </a:solidFill>
                <a:latin typeface="Arial Rounded MT Bold" pitchFamily="34" charset="0"/>
              </a:rPr>
              <a:t>Exposición del hueso</a:t>
            </a:r>
            <a:endParaRPr lang="es-ES" sz="2400">
              <a:solidFill>
                <a:srgbClr val="0000CC"/>
              </a:solidFill>
              <a:latin typeface="Arial Rounded MT Bold" pitchFamily="34" charset="0"/>
            </a:endParaRPr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554038" y="5368925"/>
            <a:ext cx="2759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400">
                <a:latin typeface="Arial Rounded MT Bold" pitchFamily="34" charset="0"/>
              </a:rPr>
              <a:t>CERRADAS</a:t>
            </a:r>
          </a:p>
          <a:p>
            <a:pPr algn="ctr"/>
            <a:r>
              <a:rPr lang="es-MX" sz="2400">
                <a:solidFill>
                  <a:srgbClr val="0000CC"/>
                </a:solidFill>
                <a:latin typeface="Arial Rounded MT Bold" pitchFamily="34" charset="0"/>
              </a:rPr>
              <a:t>El hueso aun se </a:t>
            </a:r>
          </a:p>
          <a:p>
            <a:pPr algn="ctr"/>
            <a:r>
              <a:rPr lang="es-MX" sz="2400">
                <a:solidFill>
                  <a:srgbClr val="0000CC"/>
                </a:solidFill>
                <a:latin typeface="Arial Rounded MT Bold" pitchFamily="34" charset="0"/>
              </a:rPr>
              <a:t>encuentra dentro</a:t>
            </a:r>
            <a:endParaRPr lang="es-ES" sz="2400">
              <a:solidFill>
                <a:srgbClr val="0000CC"/>
              </a:solidFill>
              <a:latin typeface="Arial Rounded MT Bold" pitchFamily="34" charset="0"/>
            </a:endParaRPr>
          </a:p>
        </p:txBody>
      </p:sp>
      <p:pic>
        <p:nvPicPr>
          <p:cNvPr id="44037" name="Picture 9" descr="fractura abi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636838"/>
            <a:ext cx="51133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fractura cerr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25538"/>
            <a:ext cx="324008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CLASIFICACIÓN DE LAS HEMORRAGIAS</a:t>
            </a:r>
            <a:r>
              <a:rPr lang="es-E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6995120" cy="45259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ARTERIAL:</a:t>
            </a:r>
            <a:r>
              <a:rPr lang="es-ES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ES_tradnl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Se identifica por su color rojo brillante y sale conforme a las pulsaciones de la red arterial.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1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VENOSA:</a:t>
            </a:r>
            <a:r>
              <a:rPr lang="es-ES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ES_tradnl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Se identifica por su color rojo oscuro y su salida es continua.</a:t>
            </a:r>
            <a:r>
              <a:rPr lang="es-ES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CAPILAR:</a:t>
            </a:r>
            <a:r>
              <a:rPr lang="es-ES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ES_tradnl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Se identifica por su escasa salida de sangre (gotas en </a:t>
            </a:r>
            <a:r>
              <a:rPr lang="es-ES_tradnl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puntilleo</a:t>
            </a:r>
            <a:r>
              <a:rPr lang="es-ES_tradnl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), enrojecimiento de la piel comúnmente se presenta en las excoriaciones.</a:t>
            </a:r>
            <a:r>
              <a:rPr lang="es-ES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3012" name="Picture 7" descr="hemorragias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284129"/>
            <a:ext cx="5542831" cy="184203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26172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416620" y="289843"/>
            <a:ext cx="8183562" cy="10509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 DE CONTENCIÓN DE HEMORRAGIAS</a:t>
            </a:r>
            <a:endParaRPr lang="es-ES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5"/>
          <p:cNvSpPr txBox="1">
            <a:spLocks noChangeArrowheads="1"/>
          </p:cNvSpPr>
          <p:nvPr/>
        </p:nvSpPr>
        <p:spPr bwMode="auto">
          <a:xfrm>
            <a:off x="521941" y="833734"/>
            <a:ext cx="4038600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s-ES_tradnl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PRESIÓN DIRECTA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s-E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4036" name="Picture 7" descr="c24f16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27584" y="2157388"/>
            <a:ext cx="4175125" cy="3195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44037" name="Picture 8" descr="19-04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10932" y="995362"/>
            <a:ext cx="3643312" cy="227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44038" name="Picture 9" descr="Control de sangrad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904904" y="3755207"/>
            <a:ext cx="3600450" cy="2365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5600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468313" y="1196975"/>
            <a:ext cx="4038600" cy="8207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s-ES_tradnl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PRESIÓN INDIRECTA</a:t>
            </a:r>
            <a:endParaRPr lang="es-E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5060" name="Picture 5" descr="AAAUUYM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9883" y="1733252"/>
            <a:ext cx="3168650" cy="210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45061" name="Picture 6" descr="AAAUUYN0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27584" y="4082684"/>
            <a:ext cx="3168650" cy="20819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6" name="Picture 7" descr="Hemorragia puntos de presión arterial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72000" y="1340768"/>
            <a:ext cx="3319151" cy="44313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416620" y="289843"/>
            <a:ext cx="8183562" cy="10509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 DE CONTENCIÓN DE HEMORRAGIAS</a:t>
            </a:r>
            <a:endParaRPr lang="es-ES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323850" y="3500438"/>
            <a:ext cx="3456062" cy="1108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s-ES_tradnl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ELEVACIÓN DE LA EXTREMIDAD</a:t>
            </a:r>
          </a:p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s-E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6084" name="Picture 4" descr="19-04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67944" y="1347267"/>
            <a:ext cx="3960440" cy="450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416620" y="289843"/>
            <a:ext cx="8183562" cy="10509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95A0B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5A0B0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 DE CONTENCIÓN DE HEMORRAGIAS</a:t>
            </a:r>
            <a:endParaRPr lang="es-ES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789583"/>
            <a:ext cx="1771650" cy="24669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27313" y="836613"/>
            <a:ext cx="2276475" cy="1885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</p:pic>
      <p:pic>
        <p:nvPicPr>
          <p:cNvPr id="78852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93565" y="4365625"/>
            <a:ext cx="5505450" cy="8572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8853" name="Picture 9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32942" y="3500438"/>
            <a:ext cx="1257300" cy="2952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8854" name="Picture 10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771775" y="2924175"/>
            <a:ext cx="1857375" cy="3714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220072" y="804863"/>
            <a:ext cx="3000375" cy="25527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78856" name="Picture 12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156325" y="3652838"/>
            <a:ext cx="1457325" cy="28575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3500438"/>
            <a:ext cx="8229600" cy="305276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SHOCK: Es el estado de deficiencia circulatoria generalizada en todos los tejidos, ocasionado por diversos factores como traumatismos, enfermedades cardiacas, reacciones alérgicas o infecciones severas.</a:t>
            </a:r>
            <a:endParaRPr lang="es-ES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4" descr="cruzsanitaria"/>
          <p:cNvPicPr>
            <a:picLocks noChangeAspect="1" noChangeArrowheads="1" noCrop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03575" y="908050"/>
            <a:ext cx="2592388" cy="2592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24525" y="2741613"/>
            <a:ext cx="2808287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MANEJO DEL </a:t>
            </a:r>
          </a:p>
          <a:p>
            <a:pPr>
              <a:defRPr/>
            </a:pPr>
            <a:r>
              <a:rPr lang="es-ES_tradn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ESTADO DE SHOCK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6" descr="c14f0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3568" y="1196974"/>
            <a:ext cx="3092450" cy="1990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7" name="Picture 7" descr="19-2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940425" y="836613"/>
            <a:ext cx="2376488" cy="15668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8" name="7 Rectángulo"/>
          <p:cNvSpPr/>
          <p:nvPr/>
        </p:nvSpPr>
        <p:spPr>
          <a:xfrm>
            <a:off x="468313" y="418803"/>
            <a:ext cx="397095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MANEJO DEL SHOCK</a:t>
            </a:r>
            <a:endParaRPr lang="es-MX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736"/>
            <a:ext cx="5699125" cy="452596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65113" indent="-26511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00025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5813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5909"/>
              </a:buClr>
              <a:buSzPct val="100000"/>
              <a:buFont typeface="Wingdings 2" pitchFamily="18" charset="2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3938" indent="-182563" algn="l" rtl="0" eaLnBrk="0" fontAlgn="base" hangingPunct="0">
              <a:spcBef>
                <a:spcPts val="225"/>
              </a:spcBef>
              <a:spcAft>
                <a:spcPct val="0"/>
              </a:spcAft>
              <a:buClr>
                <a:srgbClr val="FF5909"/>
              </a:buClr>
              <a:buSzPct val="112000"/>
              <a:buFont typeface="Verdana" pitchFamily="34" charset="0"/>
              <a:buChar char="◦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A88E8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Hipovolémico: Pérdida de sangre</a:t>
            </a:r>
          </a:p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Anafiláctico:</a:t>
            </a:r>
            <a:r>
              <a:rPr lang="es-E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Alergias</a:t>
            </a:r>
          </a:p>
          <a:p>
            <a:pPr>
              <a:defRPr/>
            </a:pPr>
            <a:r>
              <a:rPr lang="es-ES_tradnl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Neurogénico</a:t>
            </a: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:</a:t>
            </a:r>
            <a:r>
              <a:rPr lang="es-E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Pérdida del control del sistema nervioso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Séptico: Infecciones graves </a:t>
            </a:r>
          </a:p>
          <a:p>
            <a:pPr>
              <a:defRPr/>
            </a:pPr>
            <a:r>
              <a:rPr lang="es-ES_tradnl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Cardiogénico</a:t>
            </a:r>
            <a:r>
              <a:rPr lang="es-ES_tradnl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: Funcionamiento inadecuado del corazón. </a:t>
            </a:r>
            <a:endParaRPr lang="es-E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4" descr="c19f0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24128" y="689144"/>
            <a:ext cx="2629225" cy="3744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49156" name="Picture 5" descr="frostbit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748213"/>
            <a:ext cx="2486025" cy="166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5 Rectángulo"/>
          <p:cNvSpPr/>
          <p:nvPr/>
        </p:nvSpPr>
        <p:spPr>
          <a:xfrm>
            <a:off x="458830" y="458312"/>
            <a:ext cx="264155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rgbClr val="002060"/>
                </a:solidFill>
                <a:latin typeface="Arial Rounded MT Bold" pitchFamily="34" charset="0"/>
              </a:rPr>
              <a:t>CLASIFICACIÓN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602</Words>
  <Application>Microsoft Office PowerPoint</Application>
  <PresentationFormat>Presentación en pantalla (4:3)</PresentationFormat>
  <Paragraphs>112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</vt:lpstr>
    </vt:vector>
  </TitlesOfParts>
  <Company>I.T.A.M.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salones</dc:creator>
  <cp:lastModifiedBy>salones</cp:lastModifiedBy>
  <cp:revision>2</cp:revision>
  <dcterms:created xsi:type="dcterms:W3CDTF">2012-07-07T18:12:55Z</dcterms:created>
  <dcterms:modified xsi:type="dcterms:W3CDTF">2012-07-07T18:14:38Z</dcterms:modified>
</cp:coreProperties>
</file>