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4"/>
  </p:notesMasterIdLst>
  <p:sldIdLst>
    <p:sldId id="383" r:id="rId2"/>
    <p:sldId id="384" r:id="rId3"/>
    <p:sldId id="385" r:id="rId4"/>
    <p:sldId id="386" r:id="rId5"/>
    <p:sldId id="387" r:id="rId6"/>
    <p:sldId id="396" r:id="rId7"/>
    <p:sldId id="445" r:id="rId8"/>
    <p:sldId id="446" r:id="rId9"/>
    <p:sldId id="447" r:id="rId10"/>
    <p:sldId id="448" r:id="rId11"/>
    <p:sldId id="449" r:id="rId12"/>
    <p:sldId id="450" r:id="rId13"/>
    <p:sldId id="451" r:id="rId14"/>
    <p:sldId id="452" r:id="rId15"/>
    <p:sldId id="453" r:id="rId16"/>
    <p:sldId id="388" r:id="rId17"/>
    <p:sldId id="389" r:id="rId18"/>
    <p:sldId id="390" r:id="rId19"/>
    <p:sldId id="391" r:id="rId20"/>
    <p:sldId id="392" r:id="rId21"/>
    <p:sldId id="393" r:id="rId22"/>
    <p:sldId id="394" r:id="rId2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009E7-3178-4BE1-B3C5-8A238FC9A248}" type="datetimeFigureOut">
              <a:rPr lang="es-MX" smtClean="0"/>
              <a:pPr/>
              <a:t>07/07/2012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90506-6F06-4143-8C89-D25E97595FC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8901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737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1382F0-B998-4FE1-B152-1E7C18E1C4B5}" type="slidenum">
              <a:rPr lang="es-ES" smtClean="0"/>
              <a:pPr/>
              <a:t>1</a:t>
            </a:fld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13107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69BAB9-69CA-4A52-9CCB-30CB3AA4B19C}" type="slidenum">
              <a:rPr lang="es-ES" smtClean="0"/>
              <a:pPr/>
              <a:t>10</a:t>
            </a:fld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cs typeface="Arial" charset="0"/>
            </a:endParaRPr>
          </a:p>
        </p:txBody>
      </p:sp>
      <p:sp>
        <p:nvSpPr>
          <p:cNvPr id="788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99C13-0058-47EE-A015-2565E81C6CFC}" type="slidenum">
              <a:rPr lang="es-ES" smtClean="0">
                <a:cs typeface="Arial" charset="0"/>
              </a:rPr>
              <a:pPr/>
              <a:t>16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cs typeface="Arial" charset="0"/>
            </a:endParaRPr>
          </a:p>
        </p:txBody>
      </p:sp>
      <p:sp>
        <p:nvSpPr>
          <p:cNvPr id="7987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EA664-8ADF-4C64-8F01-28614BC666F2}" type="slidenum">
              <a:rPr lang="es-ES" smtClean="0">
                <a:cs typeface="Arial" charset="0"/>
              </a:rPr>
              <a:pPr/>
              <a:t>17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cs typeface="Arial" charset="0"/>
            </a:endParaRPr>
          </a:p>
        </p:txBody>
      </p:sp>
      <p:sp>
        <p:nvSpPr>
          <p:cNvPr id="8090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867433-0ADA-4C22-8765-6BFF7804CE70}" type="slidenum">
              <a:rPr lang="es-ES" smtClean="0">
                <a:cs typeface="Arial" charset="0"/>
              </a:rPr>
              <a:pPr/>
              <a:t>18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cs typeface="Arial" charset="0"/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773F5E-B4E8-49E2-9E77-37FB610ECCB8}" type="slidenum">
              <a:rPr lang="es-ES" smtClean="0">
                <a:cs typeface="Arial" charset="0"/>
              </a:rPr>
              <a:pPr/>
              <a:t>19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cs typeface="Arial" charset="0"/>
            </a:endParaRPr>
          </a:p>
        </p:txBody>
      </p:sp>
      <p:sp>
        <p:nvSpPr>
          <p:cNvPr id="829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666A3B-298A-452F-9606-D8EE0AD03F11}" type="slidenum">
              <a:rPr lang="es-ES" smtClean="0">
                <a:cs typeface="Arial" charset="0"/>
              </a:rPr>
              <a:pPr/>
              <a:t>20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cs typeface="Arial" charset="0"/>
            </a:endParaRPr>
          </a:p>
        </p:txBody>
      </p:sp>
      <p:sp>
        <p:nvSpPr>
          <p:cNvPr id="8397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8A699-E401-4CF5-9B89-414EB26B5688}" type="slidenum">
              <a:rPr lang="es-ES" smtClean="0">
                <a:cs typeface="Arial" charset="0"/>
              </a:rPr>
              <a:pPr/>
              <a:t>21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cs typeface="Arial" charset="0"/>
            </a:endParaRPr>
          </a:p>
        </p:txBody>
      </p:sp>
      <p:sp>
        <p:nvSpPr>
          <p:cNvPr id="8499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D233F1-F63C-4F30-9562-34C00018DB73}" type="slidenum">
              <a:rPr lang="es-ES" smtClean="0">
                <a:cs typeface="Arial" charset="0"/>
              </a:rPr>
              <a:pPr/>
              <a:t>22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cs typeface="Arial" charset="0"/>
            </a:endParaRPr>
          </a:p>
        </p:txBody>
      </p:sp>
      <p:sp>
        <p:nvSpPr>
          <p:cNvPr id="747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70DBF5-0088-4D92-B4A7-B6BE4078B987}" type="slidenum">
              <a:rPr lang="es-ES" smtClean="0">
                <a:cs typeface="Arial" charset="0"/>
              </a:rPr>
              <a:pPr/>
              <a:t>2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cs typeface="Arial" charset="0"/>
            </a:endParaRPr>
          </a:p>
        </p:txBody>
      </p:sp>
      <p:sp>
        <p:nvSpPr>
          <p:cNvPr id="757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6324D8-7441-4CCB-A3AD-3C44C67EC543}" type="slidenum">
              <a:rPr lang="es-ES" smtClean="0">
                <a:cs typeface="Arial" charset="0"/>
              </a:rPr>
              <a:pPr/>
              <a:t>3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cs typeface="Arial" charset="0"/>
            </a:endParaRPr>
          </a:p>
        </p:txBody>
      </p:sp>
      <p:sp>
        <p:nvSpPr>
          <p:cNvPr id="768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D611F-2F69-4919-9B26-A22C0C46B17D}" type="slidenum">
              <a:rPr lang="es-ES" smtClean="0">
                <a:cs typeface="Arial" charset="0"/>
              </a:rPr>
              <a:pPr/>
              <a:t>4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cs typeface="Arial" charset="0"/>
            </a:endParaRPr>
          </a:p>
        </p:txBody>
      </p:sp>
      <p:sp>
        <p:nvSpPr>
          <p:cNvPr id="778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AFC998-8417-4CD3-AEA5-EF9FF7D52510}" type="slidenum">
              <a:rPr lang="es-ES" smtClean="0">
                <a:cs typeface="Arial" charset="0"/>
              </a:rPr>
              <a:pPr/>
              <a:t>5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cs typeface="Arial" charset="0"/>
            </a:endParaRPr>
          </a:p>
        </p:txBody>
      </p:sp>
      <p:sp>
        <p:nvSpPr>
          <p:cNvPr id="870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D0305-FD88-42EB-A4E0-DE9036E4E1E9}" type="slidenum">
              <a:rPr lang="es-ES" smtClean="0">
                <a:cs typeface="Arial" charset="0"/>
              </a:rPr>
              <a:pPr/>
              <a:t>6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1280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114FE8-E6AA-4FCA-9002-A2D28900FC9A}" type="slidenum">
              <a:rPr lang="es-ES" smtClean="0"/>
              <a:pPr/>
              <a:t>7</a:t>
            </a:fld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1290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60BC00-3618-4D94-ACCB-AA62D2C56D67}" type="slidenum">
              <a:rPr lang="es-ES" smtClean="0"/>
              <a:pPr/>
              <a:t>8</a:t>
            </a:fld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1300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BDDCCE-4F66-4175-B6DA-007B29015D4F}" type="slidenum">
              <a:rPr lang="es-ES" smtClean="0"/>
              <a:pPr/>
              <a:t>9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FB96-40DD-45CA-9C02-57A9DE90EE72}" type="datetimeFigureOut">
              <a:rPr lang="es-MX" smtClean="0"/>
              <a:pPr/>
              <a:t>07/07/2012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CCA9-2E31-42FC-987C-B67FB82D30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FB96-40DD-45CA-9C02-57A9DE90EE72}" type="datetimeFigureOut">
              <a:rPr lang="es-MX" smtClean="0"/>
              <a:pPr/>
              <a:t>07/07/2012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CCA9-2E31-42FC-987C-B67FB82D30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FB96-40DD-45CA-9C02-57A9DE90EE72}" type="datetimeFigureOut">
              <a:rPr lang="es-MX" smtClean="0"/>
              <a:pPr/>
              <a:t>07/07/2012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CCA9-2E31-42FC-987C-B67FB82D30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A20CF-D473-460A-84EB-16C395BF64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FB96-40DD-45CA-9C02-57A9DE90EE72}" type="datetimeFigureOut">
              <a:rPr lang="es-MX" smtClean="0"/>
              <a:pPr/>
              <a:t>07/07/2012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CCA9-2E31-42FC-987C-B67FB82D30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FB96-40DD-45CA-9C02-57A9DE90EE72}" type="datetimeFigureOut">
              <a:rPr lang="es-MX" smtClean="0"/>
              <a:pPr/>
              <a:t>07/07/2012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CCA9-2E31-42FC-987C-B67FB82D30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FB96-40DD-45CA-9C02-57A9DE90EE72}" type="datetimeFigureOut">
              <a:rPr lang="es-MX" smtClean="0"/>
              <a:pPr/>
              <a:t>07/07/2012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CCA9-2E31-42FC-987C-B67FB82D30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FB96-40DD-45CA-9C02-57A9DE90EE72}" type="datetimeFigureOut">
              <a:rPr lang="es-MX" smtClean="0"/>
              <a:pPr/>
              <a:t>07/07/2012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CCA9-2E31-42FC-987C-B67FB82D30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FB96-40DD-45CA-9C02-57A9DE90EE72}" type="datetimeFigureOut">
              <a:rPr lang="es-MX" smtClean="0"/>
              <a:pPr/>
              <a:t>07/07/2012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CCA9-2E31-42FC-987C-B67FB82D30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FB96-40DD-45CA-9C02-57A9DE90EE72}" type="datetimeFigureOut">
              <a:rPr lang="es-MX" smtClean="0"/>
              <a:pPr/>
              <a:t>07/07/2012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CCA9-2E31-42FC-987C-B67FB82D30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FB96-40DD-45CA-9C02-57A9DE90EE72}" type="datetimeFigureOut">
              <a:rPr lang="es-MX" smtClean="0"/>
              <a:pPr/>
              <a:t>07/07/2012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CCA9-2E31-42FC-987C-B67FB82D30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FB96-40DD-45CA-9C02-57A9DE90EE72}" type="datetimeFigureOut">
              <a:rPr lang="es-MX" smtClean="0"/>
              <a:pPr/>
              <a:t>07/07/2012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CCA9-2E31-42FC-987C-B67FB82D30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0FB96-40DD-45CA-9C02-57A9DE90EE72}" type="datetimeFigureOut">
              <a:rPr lang="es-MX" smtClean="0"/>
              <a:pPr/>
              <a:t>07/07/2012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DCCA9-2E31-42FC-987C-B67FB82D308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http://a4.sphotos.ak.fbcdn.net/photos-ak-snc1/v348/222/74/1424204683/n1424204683_85245_8920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55576" y="2708920"/>
            <a:ext cx="4298842" cy="322413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600907" y="357348"/>
            <a:ext cx="3127019" cy="134346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</p:pic>
      <p:pic>
        <p:nvPicPr>
          <p:cNvPr id="2058" name="Picture 10" descr="http://primeros-auxilios.idoneos.com/cache/pr/primeros-auxilios/_files/primerosauxili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212976"/>
            <a:ext cx="4311856" cy="2880320"/>
          </a:xfrm>
          <a:prstGeom prst="rect">
            <a:avLst/>
          </a:prstGeom>
          <a:noFill/>
          <a:effectLst>
            <a:softEdge rad="317500"/>
          </a:effectLst>
          <a:scene3d>
            <a:camera prst="isometricOffAxis2Left"/>
            <a:lightRig rig="threePt" dir="t"/>
          </a:scene3d>
        </p:spPr>
      </p:pic>
      <p:pic>
        <p:nvPicPr>
          <p:cNvPr id="11269" name="Picture 7" descr="http://intercambio.itam.mx/index_files/logo_itam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404663"/>
            <a:ext cx="2448272" cy="165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4800" u="sng" smtClean="0">
                <a:latin typeface="Arial Rounded MT Bold" pitchFamily="34" charset="0"/>
              </a:rPr>
              <a:t>Signos vitales</a:t>
            </a:r>
            <a:r>
              <a:rPr lang="es-ES_tradnl" sz="4800" u="sng" smtClean="0">
                <a:solidFill>
                  <a:srgbClr val="0000CC"/>
                </a:solidFill>
                <a:latin typeface="Arial Rounded MT Bold" pitchFamily="34" charset="0"/>
              </a:rPr>
              <a:t/>
            </a:r>
            <a:br>
              <a:rPr lang="es-ES_tradnl" sz="4800" u="sng" smtClean="0">
                <a:solidFill>
                  <a:srgbClr val="0000CC"/>
                </a:solidFill>
                <a:latin typeface="Arial Rounded MT Bold" pitchFamily="34" charset="0"/>
              </a:rPr>
            </a:br>
            <a:endParaRPr lang="es-ES" sz="4800" u="sng" smtClean="0">
              <a:solidFill>
                <a:srgbClr val="0000CC"/>
              </a:solidFill>
              <a:latin typeface="Arial Rounded MT Bold" pitchFamily="34" charset="0"/>
            </a:endParaRPr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438"/>
            <a:ext cx="9144000" cy="55165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2400" smtClean="0">
                <a:solidFill>
                  <a:srgbClr val="0000CC"/>
                </a:solidFill>
                <a:latin typeface="Arial Rounded MT Bold" pitchFamily="34" charset="0"/>
              </a:rPr>
              <a:t>MANIFESTACIONES DE VIDA, QUE NOS INDICAN SI LA PERSONA ESTÁ VIVA O MUERTA. </a:t>
            </a:r>
          </a:p>
          <a:p>
            <a:pPr eaLnBrk="1" hangingPunct="1">
              <a:lnSpc>
                <a:spcPct val="80000"/>
              </a:lnSpc>
            </a:pPr>
            <a:r>
              <a:rPr lang="es-ES" sz="2000" smtClean="0">
                <a:latin typeface="Arial Rounded MT Bold" pitchFamily="34" charset="0"/>
              </a:rPr>
              <a:t>Presión Sanguínea:</a:t>
            </a:r>
            <a:r>
              <a:rPr lang="es-ES" sz="1400" smtClean="0">
                <a:solidFill>
                  <a:srgbClr val="0000CC"/>
                </a:solidFill>
                <a:latin typeface="Arial Rounded MT Bold" pitchFamily="34" charset="0"/>
              </a:rPr>
              <a:t> </a:t>
            </a:r>
            <a:r>
              <a:rPr lang="es-ES" sz="2000" smtClean="0">
                <a:solidFill>
                  <a:srgbClr val="0000CC"/>
                </a:solidFill>
                <a:latin typeface="Arial Rounded MT Bold" pitchFamily="34" charset="0"/>
              </a:rPr>
              <a:t>La presión ejercida durante la circulación de la sangre contra las paredes de las arterias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1800" smtClean="0">
                <a:solidFill>
                  <a:srgbClr val="0000CC"/>
                </a:solidFill>
                <a:latin typeface="Arial Rounded MT Bold" pitchFamily="34" charset="0"/>
              </a:rPr>
              <a:t>Presión sistólica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1800" smtClean="0">
                <a:solidFill>
                  <a:srgbClr val="0000CC"/>
                </a:solidFill>
                <a:latin typeface="Arial Rounded MT Bold" pitchFamily="34" charset="0"/>
              </a:rPr>
              <a:t>Presión diastólica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s-ES_tradnl" smtClean="0">
              <a:solidFill>
                <a:srgbClr val="0000CC"/>
              </a:solidFill>
              <a:latin typeface="Arial Rounded MT Bold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2000" smtClean="0">
                <a:latin typeface="Arial Rounded MT Bold" pitchFamily="34" charset="0"/>
              </a:rPr>
              <a:t>PULSO:</a:t>
            </a:r>
            <a:r>
              <a:rPr lang="es-ES_tradnl" sz="2000" smtClean="0">
                <a:solidFill>
                  <a:srgbClr val="0000CC"/>
                </a:solidFill>
                <a:latin typeface="Arial Rounded MT Bold" pitchFamily="34" charset="0"/>
              </a:rPr>
              <a:t> Movimiento marcado en las arterias por la sangre en cada contracción del corazón.</a:t>
            </a:r>
          </a:p>
          <a:p>
            <a:pPr eaLnBrk="1" hangingPunct="1">
              <a:lnSpc>
                <a:spcPct val="80000"/>
              </a:lnSpc>
            </a:pPr>
            <a:endParaRPr lang="es-ES_tradnl" sz="2000" smtClean="0">
              <a:solidFill>
                <a:srgbClr val="0000CC"/>
              </a:solidFill>
              <a:latin typeface="Arial Rounded MT Bold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2000" smtClean="0">
                <a:latin typeface="Arial Rounded MT Bold" pitchFamily="34" charset="0"/>
              </a:rPr>
              <a:t>RESPIRACIÓN:</a:t>
            </a:r>
            <a:r>
              <a:rPr lang="es-ES_tradnl" sz="2000" smtClean="0">
                <a:solidFill>
                  <a:srgbClr val="0000CC"/>
                </a:solidFill>
                <a:latin typeface="Arial Rounded MT Bold" pitchFamily="34" charset="0"/>
              </a:rPr>
              <a:t> Función mediante la cual se toman del exterior los gases necesarios para el sostenimiento de vida (oxígeno) y se eliminan del interior los gases nocivos para la misma (Bióxido de carbono).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2000" smtClean="0">
                <a:solidFill>
                  <a:srgbClr val="0000CC"/>
                </a:solidFill>
                <a:latin typeface="Arial Rounded MT Bold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2000" smtClean="0">
                <a:latin typeface="Arial Rounded MT Bold" pitchFamily="34" charset="0"/>
              </a:rPr>
              <a:t>TEMPERATURA:</a:t>
            </a:r>
            <a:r>
              <a:rPr lang="es-ES_tradnl" sz="2000" smtClean="0">
                <a:solidFill>
                  <a:srgbClr val="0000CC"/>
                </a:solidFill>
                <a:latin typeface="Arial Rounded MT Bold" pitchFamily="34" charset="0"/>
              </a:rPr>
              <a:t> Grado de calor que origina el cuerpo en consecuencia de las reacciones químicas que se producen en los tejidos, por el oxígeno y la transformación de los alimentos</a:t>
            </a:r>
            <a:endParaRPr lang="es-ES" sz="2000" smtClean="0">
              <a:solidFill>
                <a:srgbClr val="0000CC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03702" y="576946"/>
            <a:ext cx="57961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Demi Cond" pitchFamily="34" charset="0"/>
              </a:rPr>
              <a:t>CUERDAS, NUDOS Y AMARRES</a:t>
            </a:r>
            <a:r>
              <a:rPr lang="es-E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Demi Cond" pitchFamily="34" charset="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scene3d>
              <a:camera prst="perspectiveContrastingRightFacing"/>
              <a:lightRig rig="threePt" dir="t"/>
            </a:scene3d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MX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Demi Cond" pitchFamily="34" charset="0"/>
              </a:rPr>
              <a:t>La cuerda es una de las herramientas más valiosas de uso múltiple, se puede usar como un medio para izar, bajar, anclar y asegurar. Por esto es importante que el brigadista conozca su uso, desarrollando las habilidades necesarias para anudar y amarrar con seguridad y destreza.</a:t>
            </a:r>
            <a:endParaRPr lang="es-E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7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24005" y="576947"/>
            <a:ext cx="57961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Demi Cond" pitchFamily="34" charset="0"/>
              </a:rPr>
              <a:t>CUERDAS, NUDOS Y AMARRES</a:t>
            </a:r>
            <a:r>
              <a:rPr lang="es-E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Demi Cond" pitchFamily="34" charset="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scene3d>
              <a:camera prst="perspectiveContrastingRightFacing"/>
              <a:lightRig rig="threePt" dir="t"/>
            </a:scene3d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MX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Demi Cond" pitchFamily="34" charset="0"/>
              </a:rPr>
              <a:t>CUERDA</a:t>
            </a:r>
          </a:p>
          <a:p>
            <a:pPr>
              <a:buFont typeface="Wingdings" pitchFamily="2" charset="2"/>
              <a:buNone/>
            </a:pPr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Demi Cond" pitchFamily="34" charset="0"/>
              </a:rPr>
              <a:t>Materiales: Plástico, Ixtle, Perlón</a:t>
            </a:r>
          </a:p>
          <a:p>
            <a:pPr>
              <a:buFont typeface="Wingdings" pitchFamily="2" charset="2"/>
              <a:buNone/>
            </a:pPr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Demi Cond" pitchFamily="34" charset="0"/>
              </a:rPr>
              <a:t>Nomenclatura: </a:t>
            </a:r>
          </a:p>
          <a:p>
            <a:pPr>
              <a:buFont typeface="Wingdings" pitchFamily="2" charset="2"/>
              <a:buNone/>
            </a:pPr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Demi Cond" pitchFamily="34" charset="0"/>
              </a:rPr>
              <a:t>Firme: El largo de la cuerda</a:t>
            </a:r>
          </a:p>
          <a:p>
            <a:pPr>
              <a:buFont typeface="Wingdings" pitchFamily="2" charset="2"/>
              <a:buNone/>
            </a:pPr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Demi Cond" pitchFamily="34" charset="0"/>
              </a:rPr>
              <a:t>Mena: El grueso de la cuerda</a:t>
            </a:r>
          </a:p>
          <a:p>
            <a:pPr>
              <a:buFont typeface="Wingdings" pitchFamily="2" charset="2"/>
              <a:buNone/>
            </a:pPr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Demi Cond" pitchFamily="34" charset="0"/>
              </a:rPr>
              <a:t>Chicote: una punta de la cuerda</a:t>
            </a:r>
          </a:p>
          <a:p>
            <a:pPr>
              <a:buFont typeface="Wingdings" pitchFamily="2" charset="2"/>
              <a:buNone/>
            </a:pPr>
            <a:endParaRPr lang="es-ES" dirty="0">
              <a:latin typeface="Franklin Gothic Demi Cond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1844675"/>
            <a:ext cx="2398712" cy="47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7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33329" y="576946"/>
            <a:ext cx="57961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Demi Cond" pitchFamily="34" charset="0"/>
              </a:rPr>
              <a:t>CUERDAS, NUDOS Y AMARRES</a:t>
            </a:r>
            <a:r>
              <a:rPr lang="es-E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Demi Cond" pitchFamily="34" charset="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88369" y="1916832"/>
            <a:ext cx="7498080" cy="4800600"/>
          </a:xfrm>
          <a:prstGeom prst="rect">
            <a:avLst/>
          </a:prstGeom>
        </p:spPr>
        <p:txBody>
          <a:bodyPr>
            <a:scene3d>
              <a:camera prst="perspectiveContrastingLeftFacing"/>
              <a:lightRig rig="threePt" dir="t"/>
            </a:scene3d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None/>
            </a:pPr>
            <a:r>
              <a:rPr lang="es-MX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NUDO: Características</a:t>
            </a:r>
          </a:p>
          <a:p>
            <a:r>
              <a:rPr lang="es-MX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Fácil de hacer</a:t>
            </a:r>
          </a:p>
          <a:p>
            <a:r>
              <a:rPr lang="es-MX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Fácil de deshacer</a:t>
            </a:r>
          </a:p>
          <a:p>
            <a:r>
              <a:rPr lang="es-MX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Seguro </a:t>
            </a:r>
          </a:p>
          <a:p>
            <a:pPr>
              <a:buFont typeface="Wingdings" pitchFamily="2" charset="2"/>
              <a:buNone/>
            </a:pPr>
            <a:endParaRPr lang="es-MX" b="1" dirty="0" smtClean="0"/>
          </a:p>
          <a:p>
            <a:pPr>
              <a:buFont typeface="Wingdings" pitchFamily="2" charset="2"/>
              <a:buNone/>
            </a:pPr>
            <a:endParaRPr lang="es-ES" dirty="0">
              <a:latin typeface="Franklin Gothic Demi Cond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32" y="1377156"/>
            <a:ext cx="1560512" cy="494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63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92764" y="546170"/>
            <a:ext cx="36776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Demi Cond" pitchFamily="34" charset="0"/>
              </a:rPr>
              <a:t>NUDOS BÁSICOS</a:t>
            </a:r>
            <a:r>
              <a:rPr lang="es-E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Demi Cond" pitchFamily="34" charset="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None/>
            </a:pPr>
            <a:endParaRPr lang="es-MX" b="1" dirty="0" smtClean="0"/>
          </a:p>
          <a:p>
            <a:pPr>
              <a:buFont typeface="Wingdings" pitchFamily="2" charset="2"/>
              <a:buNone/>
            </a:pPr>
            <a:endParaRPr lang="es-ES" dirty="0">
              <a:latin typeface="Franklin Gothic Demi Cond" pitchFamily="34" charset="0"/>
            </a:endParaRPr>
          </a:p>
        </p:txBody>
      </p:sp>
      <p:pic>
        <p:nvPicPr>
          <p:cNvPr id="7" name="Picture 4" descr="sencillo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19275"/>
            <a:ext cx="2506662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47664" y="1165008"/>
            <a:ext cx="18272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isometricTopUp"/>
              <a:lightRig rig="threePt" dir="t"/>
            </a:scene3d>
          </a:bodyPr>
          <a:lstStyle/>
          <a:p>
            <a:r>
              <a:rPr lang="es-MX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NUDO SIMPLE</a:t>
            </a:r>
          </a:p>
        </p:txBody>
      </p:sp>
      <p:pic>
        <p:nvPicPr>
          <p:cNvPr id="14" name="Picture 11" descr="cuadrado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589240"/>
            <a:ext cx="33020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cuadrado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570934"/>
            <a:ext cx="3775418" cy="114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713557" y="4797152"/>
            <a:ext cx="23034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  <a:scene3d>
              <a:camera prst="isometricOffAxis1Top"/>
              <a:lightRig rig="threePt" dir="t"/>
            </a:scene3d>
          </a:bodyPr>
          <a:lstStyle/>
          <a:p>
            <a:pPr algn="ctr"/>
            <a:r>
              <a:rPr lang="es-MX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NUDO CUADRADO</a:t>
            </a:r>
          </a:p>
        </p:txBody>
      </p:sp>
      <p:pic>
        <p:nvPicPr>
          <p:cNvPr id="17" name="Picture 17" descr="ballestrinqu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662" y="3462139"/>
            <a:ext cx="22066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ballestrinqu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85" y="3666132"/>
            <a:ext cx="438785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ballestrinqu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927" y="681930"/>
            <a:ext cx="989013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5203583" y="2068611"/>
            <a:ext cx="2124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prstTxWarp prst="textDeflateBottom">
              <a:avLst/>
            </a:prstTxWarp>
            <a:spAutoFit/>
          </a:bodyPr>
          <a:lstStyle/>
          <a:p>
            <a:pPr algn="ctr"/>
            <a:r>
              <a:rPr lang="es-MX" b="1" dirty="0"/>
              <a:t>BALLESTRINQUE</a:t>
            </a:r>
          </a:p>
        </p:txBody>
      </p:sp>
    </p:spTree>
    <p:extLst>
      <p:ext uri="{BB962C8B-B14F-4D97-AF65-F5344CB8AC3E}">
        <p14:creationId xmlns:p14="http://schemas.microsoft.com/office/powerpoint/2010/main" val="180009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54363" y="549275"/>
            <a:ext cx="35544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s-ES_tradnl" sz="4000" b="1">
                <a:latin typeface="Franklin Gothic Demi Cond" pitchFamily="34" charset="0"/>
              </a:rPr>
              <a:t>NUDOS BÁSICOS</a:t>
            </a:r>
            <a:r>
              <a:rPr lang="es-ES" sz="4000" b="1">
                <a:latin typeface="Franklin Gothic Demi Cond" pitchFamily="34" charset="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None/>
            </a:pPr>
            <a:endParaRPr lang="es-MX" b="1" smtClean="0"/>
          </a:p>
          <a:p>
            <a:pPr>
              <a:buFont typeface="Wingdings" pitchFamily="2" charset="2"/>
              <a:buNone/>
            </a:pPr>
            <a:endParaRPr lang="es-ES">
              <a:latin typeface="Franklin Gothic Demi Cond" pitchFamily="34" charset="0"/>
            </a:endParaRPr>
          </a:p>
        </p:txBody>
      </p:sp>
      <p:pic>
        <p:nvPicPr>
          <p:cNvPr id="7" name="Picture 11" descr="as de guia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95488"/>
            <a:ext cx="183991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4356100" y="2997200"/>
            <a:ext cx="1539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MX" b="1"/>
              <a:t>AS DE GUÍA</a:t>
            </a:r>
          </a:p>
        </p:txBody>
      </p:sp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1812131"/>
            <a:ext cx="2452687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69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586035" y="1052736"/>
            <a:ext cx="3797300" cy="5191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REVISIÒN PRIMARIA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765954" y="1052736"/>
            <a:ext cx="3832225" cy="45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REVISIÒN SECUNDARIA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300192" y="1772816"/>
            <a:ext cx="1877432" cy="1200329"/>
          </a:xfrm>
          <a:prstGeom prst="rect">
            <a:avLst/>
          </a:prstGeom>
          <a:solidFill>
            <a:srgbClr val="0066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REVISIÒN </a:t>
            </a:r>
          </a:p>
          <a:p>
            <a:pPr algn="ctr">
              <a:defRPr/>
            </a:pPr>
            <a:r>
              <a: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CABEZA  </a:t>
            </a:r>
          </a:p>
          <a:p>
            <a:pPr algn="ctr">
              <a:defRPr/>
            </a:pPr>
            <a:r>
              <a: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A PIES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452030" y="1772816"/>
            <a:ext cx="1439862" cy="1373187"/>
          </a:xfrm>
          <a:prstGeom prst="rect">
            <a:avLst/>
          </a:prstGeom>
          <a:solidFill>
            <a:srgbClr val="0066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V </a:t>
            </a:r>
            <a:r>
              <a:rPr lang="es-E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er</a:t>
            </a:r>
            <a:endParaRPr lang="es-ES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>
              <a:defRPr/>
            </a:pPr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O ir</a:t>
            </a:r>
          </a:p>
          <a:p>
            <a:pPr>
              <a:defRPr/>
            </a:pPr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 </a:t>
            </a:r>
            <a:r>
              <a:rPr lang="es-E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entir</a:t>
            </a:r>
            <a:endParaRPr lang="es-ES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7" name="Picture 13" descr="C:\Users\Enrique\Pictures\FOTOS TRABAJO 2009\MERC\DSC01546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98627" y="3386127"/>
            <a:ext cx="3576917" cy="268268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  <p:pic>
        <p:nvPicPr>
          <p:cNvPr id="8" name="Picture 14" descr="C:\Users\Enrique\Pictures\FOTOS TRABAJO 2009\MERC\DSC01547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021262" y="3284984"/>
            <a:ext cx="3576917" cy="2682688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</p:pic>
      <p:sp>
        <p:nvSpPr>
          <p:cNvPr id="9" name="8 Rectángulo"/>
          <p:cNvSpPr/>
          <p:nvPr/>
        </p:nvSpPr>
        <p:spPr>
          <a:xfrm>
            <a:off x="2891892" y="548680"/>
            <a:ext cx="3294683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tx1"/>
                </a:solidFill>
                <a:latin typeface="Arial Rounded MT Bold" pitchFamily="34" charset="0"/>
              </a:rPr>
              <a:t>REVISIÒN DEL LESIONADO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810315" y="1412875"/>
            <a:ext cx="5905500" cy="11811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5909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FF5909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A88E82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None/>
              <a:defRPr/>
            </a:pPr>
            <a:r>
              <a:rPr lang="es-ES_tradnl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A</a:t>
            </a:r>
            <a:r>
              <a:rPr lang="es-ES_tradnl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: VÍAS AÉREAS PERMEABLES</a:t>
            </a:r>
            <a:r>
              <a:rPr lang="es-E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3419314" y="2744788"/>
            <a:ext cx="3417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s-ES_tradnl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charset="0"/>
              </a:rPr>
              <a:t>B</a:t>
            </a:r>
            <a:r>
              <a:rPr lang="es-ES_tradnl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charset="0"/>
              </a:rPr>
              <a:t>: RESPIRACIÒN</a:t>
            </a:r>
            <a:endParaRPr lang="es-ES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Arial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3508108" y="3825875"/>
            <a:ext cx="314566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s-ES_tradnl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charset="0"/>
              </a:rPr>
              <a:t>C:</a:t>
            </a:r>
            <a:r>
              <a:rPr lang="es-ES_tradnl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charset="0"/>
              </a:rPr>
              <a:t> CIRCULACIÒN</a:t>
            </a:r>
            <a:endParaRPr lang="es-E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Arial" charset="0"/>
            </a:endParaRPr>
          </a:p>
        </p:txBody>
      </p:sp>
      <p:pic>
        <p:nvPicPr>
          <p:cNvPr id="6" name="Picture 15" descr="cruzsanitaria"/>
          <p:cNvPicPr>
            <a:picLocks noChangeAspect="1" noChangeArrowheads="1" noCrop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915721" y="3346847"/>
            <a:ext cx="2592387" cy="259238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1426140" y="2276872"/>
            <a:ext cx="1182687" cy="10699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SOPORTE</a:t>
            </a:r>
          </a:p>
          <a:p>
            <a:pPr algn="ctr">
              <a:defRPr/>
            </a:pPr>
            <a:r>
              <a:rPr lang="es-ES_tradnl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 BASICO</a:t>
            </a:r>
          </a:p>
          <a:p>
            <a:pPr algn="ctr">
              <a:defRPr/>
            </a:pPr>
            <a:r>
              <a:rPr lang="es-ES_tradnl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DE </a:t>
            </a:r>
          </a:p>
          <a:p>
            <a:pPr algn="ctr">
              <a:defRPr/>
            </a:pPr>
            <a:r>
              <a:rPr lang="es-ES_tradnl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VIDA</a:t>
            </a:r>
            <a:endParaRPr lang="es-ES" sz="16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graphicFrame>
        <p:nvGraphicFramePr>
          <p:cNvPr id="1026" name="Object 1024"/>
          <p:cNvGraphicFramePr>
            <a:graphicFrameLocks/>
          </p:cNvGraphicFramePr>
          <p:nvPr/>
        </p:nvGraphicFramePr>
        <p:xfrm>
          <a:off x="6836340" y="3571875"/>
          <a:ext cx="2124075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1" name="Imagen de mapa de bits" r:id="rId5" imgW="2784475" imgH="2424113" progId="Paint.Picture">
                  <p:embed/>
                </p:oleObj>
              </mc:Choice>
              <mc:Fallback>
                <p:oleObj name="Imagen de mapa de bits" r:id="rId5" imgW="2784475" imgH="2424113" progId="Paint.Picture">
                  <p:embed/>
                  <p:pic>
                    <p:nvPicPr>
                      <p:cNvPr id="0" name="Object 102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6340" y="3571875"/>
                        <a:ext cx="2124075" cy="204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"/>
          <p:cNvSpPr/>
          <p:nvPr/>
        </p:nvSpPr>
        <p:spPr>
          <a:xfrm>
            <a:off x="1259632" y="620688"/>
            <a:ext cx="230248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s-E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charset="0"/>
              </a:rPr>
              <a:t>A, B, C DE LA VIDA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483768" y="5445224"/>
            <a:ext cx="4464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es-ES" sz="3200" b="1" dirty="0">
                <a:ln/>
                <a:latin typeface="Arial Rounded MT Bold" pitchFamily="34" charset="0"/>
                <a:cs typeface="Arial" charset="0"/>
              </a:rPr>
              <a:t>Maniobra de Heimlich</a:t>
            </a:r>
          </a:p>
        </p:txBody>
      </p:sp>
      <p:pic>
        <p:nvPicPr>
          <p:cNvPr id="5" name="Picture 5" descr="IMG06226224853A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75995" y="548680"/>
            <a:ext cx="2258233" cy="374419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pic>
        <p:nvPicPr>
          <p:cNvPr id="6" name="Picture 5" descr="IMG06226225003A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141551" y="546224"/>
            <a:ext cx="2906935" cy="38162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pic>
        <p:nvPicPr>
          <p:cNvPr id="7" name="Picture 6" descr="IMG06226225127A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300192" y="548109"/>
            <a:ext cx="2061177" cy="374476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8" name="7 Rectángulo"/>
          <p:cNvSpPr/>
          <p:nvPr/>
        </p:nvSpPr>
        <p:spPr>
          <a:xfrm>
            <a:off x="3487889" y="4725144"/>
            <a:ext cx="2168221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tx1"/>
                </a:solidFill>
                <a:latin typeface="Arial Rounded MT Bold" pitchFamily="34" charset="0"/>
              </a:rPr>
              <a:t>Abrir la Vía Aérea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468313" y="548680"/>
            <a:ext cx="8229600" cy="1143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95A0B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9pPr>
            <a:extLst/>
          </a:lstStyle>
          <a:p>
            <a:pPr>
              <a:defRPr/>
            </a:pPr>
            <a:r>
              <a:rPr lang="es-ES_tradnl" sz="40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PARO CARDIO RESPIRATORIO</a:t>
            </a:r>
            <a:r>
              <a:rPr lang="es-E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2276872"/>
            <a:ext cx="4038600" cy="3195637"/>
          </a:xfrm>
          <a:prstGeom prst="rect">
            <a:avLst/>
          </a:prstGeom>
        </p:spPr>
        <p:txBody>
          <a:bodyPr/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5909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FF5909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A88E82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s-ES_tradn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VERIFIQUE ESTADO DE CONCIENCIA</a:t>
            </a:r>
          </a:p>
          <a:p>
            <a:pPr>
              <a:defRPr/>
            </a:pPr>
            <a:endParaRPr lang="es-ES_tradnl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Rounded MT Bold" pitchFamily="34" charset="0"/>
            </a:endParaRPr>
          </a:p>
          <a:p>
            <a:pPr>
              <a:defRPr/>
            </a:pPr>
            <a:r>
              <a:rPr lang="es-ES_tradn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PIDA APOYO INMEDIATAMENTE</a:t>
            </a:r>
          </a:p>
          <a:p>
            <a:pPr>
              <a:defRPr/>
            </a:pPr>
            <a:endParaRPr lang="es-ES_tradnl" dirty="0" smtClean="0">
              <a:latin typeface="Arial Rounded MT Bold" pitchFamily="34" charset="0"/>
            </a:endParaRPr>
          </a:p>
          <a:p>
            <a:pPr>
              <a:defRPr/>
            </a:pPr>
            <a:endParaRPr lang="es-ES_tradnl" dirty="0" smtClean="0">
              <a:latin typeface="Arial Rounded MT Bold" pitchFamily="34" charset="0"/>
            </a:endParaRPr>
          </a:p>
          <a:p>
            <a:pPr>
              <a:defRPr/>
            </a:pPr>
            <a:endParaRPr lang="es-ES_tradnl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es-ES_tradnl" sz="2000" dirty="0" smtClean="0">
              <a:latin typeface="Arial Rounded MT Bold" pitchFamily="34" charset="0"/>
            </a:endParaRPr>
          </a:p>
        </p:txBody>
      </p:sp>
      <p:pic>
        <p:nvPicPr>
          <p:cNvPr id="4" name="Picture 5" descr="IMG06226215213A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932040" y="1988840"/>
            <a:ext cx="2841509" cy="4190157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788024" y="1988840"/>
            <a:ext cx="3802062" cy="415498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MX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SON LOS CUIDADOS INMEDIATOS Y TEMPORALES QUE SE DEBEN DAR A LA VÍCTIMA DE UN ACCIDENTE O DE UNA ENFERMEDAD REPENTINA EN TANTO SE PUEDE CONTAR CON LA AYUDA DE UN MÉDICO</a:t>
            </a:r>
            <a:endParaRPr lang="es-ES" sz="2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115616" y="404664"/>
            <a:ext cx="7848600" cy="9144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MX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PRIMEROS AUXILIOS</a:t>
            </a:r>
            <a:endParaRPr lang="es-ES" sz="5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763688" y="1844824"/>
            <a:ext cx="2338065" cy="3308582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Rot="1" noChangeArrowheads="1"/>
          </p:cNvSpPr>
          <p:nvPr/>
        </p:nvSpPr>
        <p:spPr>
          <a:xfrm>
            <a:off x="468313" y="26035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95A0B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9pPr>
            <a:extLst/>
          </a:lstStyle>
          <a:p>
            <a:pPr>
              <a:defRPr/>
            </a:pPr>
            <a:r>
              <a:rPr lang="es-ES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Heavy" pitchFamily="34" charset="0"/>
              </a:rPr>
              <a:t>PROCEDIMIENTO</a:t>
            </a:r>
          </a:p>
        </p:txBody>
      </p:sp>
      <p:pic>
        <p:nvPicPr>
          <p:cNvPr id="3" name="Picture 7" descr="IMG06226221943A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372225" y="1125538"/>
            <a:ext cx="2447925" cy="20526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pic>
        <p:nvPicPr>
          <p:cNvPr id="4" name="Picture 8" descr="IMG06226222048A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06084" y="4156901"/>
            <a:ext cx="2875221" cy="21513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pic>
        <p:nvPicPr>
          <p:cNvPr id="5" name="Picture 9" descr="IMG06226222336A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368380" y="3501008"/>
            <a:ext cx="2224231" cy="280645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pic>
        <p:nvPicPr>
          <p:cNvPr id="6" name="Picture 13" descr="VA"/>
          <p:cNvPicPr>
            <a:picLocks noChangeAspect="1" noChangeArrowheads="1" noCrop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539552" y="1196975"/>
            <a:ext cx="2808287" cy="27860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492500" y="1196975"/>
            <a:ext cx="2735263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_tradnl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Heavy" pitchFamily="34" charset="0"/>
                <a:cs typeface="Arial" charset="0"/>
              </a:rPr>
              <a:t>LIBERE VIA AEREA</a:t>
            </a:r>
          </a:p>
          <a:p>
            <a:pPr>
              <a:defRPr/>
            </a:pPr>
            <a:endParaRPr lang="es-ES_tradnl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Heavy" pitchFamily="34" charset="0"/>
              <a:cs typeface="Arial" charset="0"/>
            </a:endParaRPr>
          </a:p>
          <a:p>
            <a:pPr>
              <a:defRPr/>
            </a:pPr>
            <a:r>
              <a:rPr lang="es-ES_tradnl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Heavy" pitchFamily="34" charset="0"/>
                <a:cs typeface="Arial" charset="0"/>
              </a:rPr>
              <a:t>2 INSUFLACIONES</a:t>
            </a:r>
          </a:p>
          <a:p>
            <a:pPr>
              <a:defRPr/>
            </a:pPr>
            <a:endParaRPr lang="es-ES_tradnl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Heavy" pitchFamily="34" charset="0"/>
              <a:cs typeface="Arial" charset="0"/>
            </a:endParaRPr>
          </a:p>
          <a:p>
            <a:pPr>
              <a:defRPr/>
            </a:pPr>
            <a:r>
              <a:rPr lang="es-ES_tradnl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Heavy" pitchFamily="34" charset="0"/>
                <a:cs typeface="Arial" charset="0"/>
              </a:rPr>
              <a:t>COLOQUE SUS MANOS SOBRE EL ESTERNON</a:t>
            </a:r>
          </a:p>
          <a:p>
            <a:pPr>
              <a:defRPr/>
            </a:pPr>
            <a:endParaRPr lang="es-ES_tradnl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Heavy" pitchFamily="34" charset="0"/>
              <a:cs typeface="Arial" charset="0"/>
            </a:endParaRPr>
          </a:p>
          <a:p>
            <a:pPr>
              <a:defRPr/>
            </a:pPr>
            <a:r>
              <a:rPr lang="es-ES_tradnl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Heavy" pitchFamily="34" charset="0"/>
                <a:cs typeface="Arial" charset="0"/>
              </a:rPr>
              <a:t>PRESIONE DE </a:t>
            </a:r>
          </a:p>
          <a:p>
            <a:pPr>
              <a:defRPr/>
            </a:pPr>
            <a:r>
              <a:rPr lang="es-ES_tradnl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Heavy" pitchFamily="34" charset="0"/>
                <a:cs typeface="Arial" charset="0"/>
              </a:rPr>
              <a:t>3.5 A 5 CMS.</a:t>
            </a:r>
          </a:p>
          <a:p>
            <a:pPr>
              <a:defRPr/>
            </a:pPr>
            <a:endParaRPr lang="es-ES_tradnl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Franklin Gothic Heavy" pitchFamily="34" charset="0"/>
              <a:cs typeface="Arial" charset="0"/>
            </a:endParaRPr>
          </a:p>
          <a:p>
            <a:pPr>
              <a:defRPr/>
            </a:pPr>
            <a:endParaRPr lang="es-ES_tradnl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endParaRPr lang="es-ES_tradnl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s-ES_tradnl" sz="2800" dirty="0"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pumpani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2425" y="1700213"/>
            <a:ext cx="393065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Rectangle 5"/>
          <p:cNvSpPr>
            <a:spLocks noChangeArrowheads="1"/>
          </p:cNvSpPr>
          <p:nvPr/>
        </p:nvSpPr>
        <p:spPr bwMode="auto">
          <a:xfrm>
            <a:off x="857250" y="1214438"/>
            <a:ext cx="1371600" cy="5334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s-ES_tradnl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cs typeface="Arial" charset="0"/>
              </a:rPr>
              <a:t>Brazos Rectos en un </a:t>
            </a:r>
          </a:p>
          <a:p>
            <a:pPr algn="ctr" eaLnBrk="0" hangingPunct="0">
              <a:defRPr/>
            </a:pPr>
            <a:r>
              <a:rPr lang="es-ES_tradnl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cs typeface="Arial" charset="0"/>
              </a:rPr>
              <a:t>Angulo de 90·</a:t>
            </a:r>
            <a:endParaRPr lang="es-ES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71684" name="Rectangle 6"/>
          <p:cNvSpPr>
            <a:spLocks noChangeArrowheads="1"/>
          </p:cNvSpPr>
          <p:nvPr/>
        </p:nvSpPr>
        <p:spPr bwMode="auto">
          <a:xfrm>
            <a:off x="642938" y="5724526"/>
            <a:ext cx="20574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s-ES_tradnl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cs typeface="Arial" charset="0"/>
              </a:rPr>
              <a:t>Profundidad de las</a:t>
            </a:r>
          </a:p>
          <a:p>
            <a:pPr algn="ctr" eaLnBrk="0" hangingPunct="0">
              <a:defRPr/>
            </a:pPr>
            <a:r>
              <a:rPr lang="es-ES_tradnl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cs typeface="Arial" charset="0"/>
              </a:rPr>
              <a:t>Compresiones de</a:t>
            </a:r>
          </a:p>
          <a:p>
            <a:pPr algn="ctr" eaLnBrk="0" hangingPunct="0">
              <a:defRPr/>
            </a:pPr>
            <a:r>
              <a:rPr lang="es-ES_tradnl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cs typeface="Arial" charset="0"/>
              </a:rPr>
              <a:t>3.5 a 5 cm</a:t>
            </a:r>
            <a:endParaRPr lang="es-ES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71685" name="Rectangle 7"/>
          <p:cNvSpPr>
            <a:spLocks noChangeArrowheads="1"/>
          </p:cNvSpPr>
          <p:nvPr/>
        </p:nvSpPr>
        <p:spPr bwMode="auto">
          <a:xfrm>
            <a:off x="6334125" y="1916113"/>
            <a:ext cx="26670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s-ES" sz="2000" b="1" dirty="0">
                <a:latin typeface="Verdana" pitchFamily="34" charset="0"/>
                <a:cs typeface="Arial" charset="0"/>
              </a:rPr>
              <a:t>  </a:t>
            </a:r>
            <a:r>
              <a:rPr lang="es-E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cs typeface="Arial" charset="0"/>
              </a:rPr>
              <a:t>Espalda Recta</a:t>
            </a:r>
          </a:p>
        </p:txBody>
      </p:sp>
      <p:sp>
        <p:nvSpPr>
          <p:cNvPr id="20486" name="Line 8"/>
          <p:cNvSpPr>
            <a:spLocks noChangeShapeType="1"/>
          </p:cNvSpPr>
          <p:nvPr/>
        </p:nvSpPr>
        <p:spPr bwMode="auto">
          <a:xfrm flipH="1">
            <a:off x="4716463" y="2276475"/>
            <a:ext cx="14398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20487" name="Line 9"/>
          <p:cNvSpPr>
            <a:spLocks noChangeShapeType="1"/>
          </p:cNvSpPr>
          <p:nvPr/>
        </p:nvSpPr>
        <p:spPr bwMode="auto">
          <a:xfrm>
            <a:off x="2571750" y="1714500"/>
            <a:ext cx="1568450" cy="12096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20488" name="Line 10"/>
          <p:cNvSpPr>
            <a:spLocks noChangeShapeType="1"/>
          </p:cNvSpPr>
          <p:nvPr/>
        </p:nvSpPr>
        <p:spPr bwMode="auto">
          <a:xfrm flipV="1">
            <a:off x="2714625" y="4357688"/>
            <a:ext cx="1357313" cy="14287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71689" name="Rectangle 11"/>
          <p:cNvSpPr>
            <a:spLocks noChangeArrowheads="1"/>
          </p:cNvSpPr>
          <p:nvPr/>
        </p:nvSpPr>
        <p:spPr bwMode="auto">
          <a:xfrm>
            <a:off x="6477000" y="3143250"/>
            <a:ext cx="26670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s-E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cs typeface="Arial" charset="0"/>
              </a:rPr>
              <a:t>Movimientos</a:t>
            </a:r>
          </a:p>
          <a:p>
            <a:pPr algn="ctr" eaLnBrk="0" hangingPunct="0">
              <a:defRPr/>
            </a:pPr>
            <a:r>
              <a:rPr lang="es-E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cs typeface="Arial" charset="0"/>
              </a:rPr>
              <a:t>Ascendentes y</a:t>
            </a:r>
          </a:p>
          <a:p>
            <a:pPr algn="ctr" eaLnBrk="0" hangingPunct="0">
              <a:defRPr/>
            </a:pPr>
            <a:r>
              <a:rPr lang="es-E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cs typeface="Arial" charset="0"/>
              </a:rPr>
              <a:t>descendentes</a:t>
            </a:r>
          </a:p>
        </p:txBody>
      </p:sp>
      <p:sp>
        <p:nvSpPr>
          <p:cNvPr id="20490" name="Line 12"/>
          <p:cNvSpPr>
            <a:spLocks noChangeShapeType="1"/>
          </p:cNvSpPr>
          <p:nvPr/>
        </p:nvSpPr>
        <p:spPr bwMode="auto">
          <a:xfrm flipH="1" flipV="1">
            <a:off x="4357688" y="3214688"/>
            <a:ext cx="2428875" cy="21431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153611" name="Rectangle 11"/>
          <p:cNvSpPr>
            <a:spLocks noChangeArrowheads="1"/>
          </p:cNvSpPr>
          <p:nvPr/>
        </p:nvSpPr>
        <p:spPr bwMode="auto">
          <a:xfrm>
            <a:off x="3563938" y="260350"/>
            <a:ext cx="24399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s-E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Heavy" pitchFamily="34" charset="0"/>
                <a:cs typeface="Arial" charset="0"/>
              </a:rPr>
              <a:t>R. C. 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31840" y="548680"/>
            <a:ext cx="2374689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s-ES" sz="54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charset="0"/>
              </a:rPr>
              <a:t>R.C.P.</a:t>
            </a:r>
            <a:endParaRPr lang="es-MX" sz="54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286000" y="2551837"/>
            <a:ext cx="4572000" cy="310854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MX" sz="28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charset="0"/>
              </a:rPr>
              <a:t>30 COMPRESIONES</a:t>
            </a:r>
          </a:p>
          <a:p>
            <a:pPr algn="ctr">
              <a:defRPr/>
            </a:pPr>
            <a:r>
              <a:rPr lang="es-ES_tradnl" sz="28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charset="0"/>
              </a:rPr>
              <a:t>X</a:t>
            </a:r>
          </a:p>
          <a:p>
            <a:pPr algn="ctr">
              <a:defRPr/>
            </a:pPr>
            <a:r>
              <a:rPr lang="es-ES_tradnl" sz="28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charset="0"/>
              </a:rPr>
              <a:t>2 VENTILACIONES</a:t>
            </a:r>
          </a:p>
          <a:p>
            <a:pPr algn="ctr">
              <a:defRPr/>
            </a:pPr>
            <a:r>
              <a:rPr lang="es-ES_tradnl" sz="28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charset="0"/>
              </a:rPr>
              <a:t>5 CICLOS</a:t>
            </a:r>
            <a:endParaRPr lang="es-MX" sz="28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  <a:cs typeface="Arial" charset="0"/>
            </a:endParaRPr>
          </a:p>
          <a:p>
            <a:pPr>
              <a:defRPr/>
            </a:pPr>
            <a:endParaRPr lang="es-MX" sz="28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  <a:cs typeface="Arial" charset="0"/>
            </a:endParaRPr>
          </a:p>
          <a:p>
            <a:pPr>
              <a:defRPr/>
            </a:pPr>
            <a:r>
              <a:rPr lang="es-MX" sz="28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charset="0"/>
              </a:rPr>
              <a:t>Fuente: American </a:t>
            </a:r>
            <a:r>
              <a:rPr lang="es-MX" sz="28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charset="0"/>
              </a:rPr>
              <a:t>Heart</a:t>
            </a:r>
            <a:r>
              <a:rPr lang="es-MX" sz="28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charset="0"/>
              </a:rPr>
              <a:t> </a:t>
            </a:r>
            <a:r>
              <a:rPr lang="es-MX" sz="28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charset="0"/>
              </a:rPr>
              <a:t>Association</a:t>
            </a:r>
            <a:endParaRPr lang="es-MX" sz="28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71600" y="620688"/>
            <a:ext cx="662473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dirty="0">
                <a:solidFill>
                  <a:schemeClr val="tx1"/>
                </a:solidFill>
                <a:latin typeface="Arial Rounded MT Bold" pitchFamily="34" charset="0"/>
              </a:rPr>
              <a:t>ACTIVAR EL SERVICIO MEDICO DE EMERGENCIA (SME</a:t>
            </a:r>
            <a:r>
              <a:rPr lang="es-ES" dirty="0">
                <a:solidFill>
                  <a:schemeClr val="tx1"/>
                </a:solidFill>
                <a:latin typeface="Arial Rounded MT Bold" pitchFamily="34" charset="0"/>
              </a:rPr>
              <a:t> )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486701" y="1603022"/>
            <a:ext cx="2285099" cy="201682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Picture 21" descr="8-05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299200" y="1580372"/>
            <a:ext cx="2305347" cy="2021591"/>
          </a:xfrm>
          <a:prstGeom prst="rect">
            <a:avLst/>
          </a:prstGeom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8" name="Picture 23" descr="8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3027848" y="3789040"/>
            <a:ext cx="3090700" cy="2430537"/>
          </a:xfrm>
          <a:prstGeom prst="rect">
            <a:avLst/>
          </a:prstGeom>
          <a:ln w="34925">
            <a:solidFill>
              <a:srgbClr val="FFFFFF"/>
            </a:solidFill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023863" y="2021191"/>
            <a:ext cx="3094685" cy="15696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CADENA </a:t>
            </a:r>
          </a:p>
          <a:p>
            <a:pPr algn="ctr">
              <a:defRPr/>
            </a:pPr>
            <a:r>
              <a:rPr lang="es-ES_tradnl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DE SALVAMENTO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187450" y="5157192"/>
            <a:ext cx="6534150" cy="12509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es-ES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s-ES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s-ES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YA QUE ESTOS PODRÍAN PROVOCAR QUE EN VEZ DE UN LESIONADO... SEAN DOS.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995936" y="2132856"/>
            <a:ext cx="4572000" cy="272690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charset="0"/>
              </a:rPr>
              <a:t>ES IMPORTANTE EVALUAR EL LUGAR DEL ACCIDENTE</a:t>
            </a:r>
          </a:p>
          <a:p>
            <a:pPr>
              <a:lnSpc>
                <a:spcPct val="80000"/>
              </a:lnSpc>
              <a:defRPr/>
            </a:pPr>
            <a:endParaRPr lang="es-ES" sz="16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  <a:cs typeface="Arial" charset="0"/>
            </a:endParaRPr>
          </a:p>
          <a:p>
            <a:pPr>
              <a:lnSpc>
                <a:spcPct val="80000"/>
              </a:lnSpc>
              <a:defRPr/>
            </a:pPr>
            <a:r>
              <a:rPr lang="es-ES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charset="0"/>
              </a:rPr>
              <a:t>CHECANDO LOS RIESGOS POTENCIALES A LOS QUE ESTAMOS EXPUESTOS </a:t>
            </a:r>
          </a:p>
          <a:p>
            <a:pPr>
              <a:lnSpc>
                <a:spcPct val="80000"/>
              </a:lnSpc>
              <a:defRPr/>
            </a:pPr>
            <a:endParaRPr lang="es-ES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  <a:cs typeface="Arial" charset="0"/>
            </a:endParaRPr>
          </a:p>
          <a:p>
            <a:pPr>
              <a:lnSpc>
                <a:spcPct val="80000"/>
              </a:lnSpc>
              <a:defRPr/>
            </a:pPr>
            <a:r>
              <a:rPr lang="es-ES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charset="0"/>
              </a:rPr>
              <a:t>CABLES DE LUZ CAÍDOS, DERRAME DE LÍQUIDOS INFLAMABLES, INCENDIOS, MAQUINARIA EN MOVIMIENTO, OBJETOS QUE PUEDAN CAER, ETC. </a:t>
            </a:r>
          </a:p>
        </p:txBody>
      </p:sp>
      <p:pic>
        <p:nvPicPr>
          <p:cNvPr id="4" name="Picture 4" descr="CO3818661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83568" y="1268760"/>
            <a:ext cx="3683000" cy="345122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  <p:sp>
        <p:nvSpPr>
          <p:cNvPr id="5" name="4 Rectángulo"/>
          <p:cNvSpPr/>
          <p:nvPr/>
        </p:nvSpPr>
        <p:spPr>
          <a:xfrm>
            <a:off x="4352561" y="584151"/>
            <a:ext cx="3858749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_tradnl" sz="3600" dirty="0">
                <a:solidFill>
                  <a:schemeClr val="tx1"/>
                </a:solidFill>
                <a:latin typeface="Arial Rounded MT Bold" pitchFamily="34" charset="0"/>
              </a:rPr>
              <a:t>ÁREA SEGURA:</a:t>
            </a:r>
            <a:r>
              <a:rPr lang="es-ES" sz="36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endParaRPr lang="es-MX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96747" y="671017"/>
            <a:ext cx="3671663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  <a:latin typeface="Arial Black" pitchFamily="34" charset="0"/>
              </a:rPr>
              <a:t>ESTRELLA DE LA VIDA</a:t>
            </a:r>
            <a:endParaRPr lang="es-MX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3" name="Picture 4" descr="cruzsanitaria"/>
          <p:cNvPicPr>
            <a:picLocks noChangeAspect="1" noChangeArrowheads="1" noCrop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056731" y="1638413"/>
            <a:ext cx="2592388" cy="259238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716213" y="1340768"/>
            <a:ext cx="3273425" cy="366713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s-MX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SOPORTE BÁSICO DE VIDA</a:t>
            </a:r>
            <a:endParaRPr lang="es-E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676900" y="1916832"/>
            <a:ext cx="1998663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CONTROL DE</a:t>
            </a:r>
            <a:endParaRPr lang="es-E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  <a:p>
            <a:pPr algn="ctr">
              <a:defRPr/>
            </a:pP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 HEMORRAGIAS</a:t>
            </a:r>
            <a:endParaRPr lang="es-E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676900" y="3140968"/>
            <a:ext cx="1493838" cy="91598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ESTADO DE  </a:t>
            </a:r>
            <a:endParaRPr lang="es-E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  <a:p>
            <a:pPr algn="ctr">
              <a:defRPr/>
            </a:pP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SHOCK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491880" y="4418112"/>
            <a:ext cx="2357438" cy="119062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MX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HERIDAS ABIERTAS </a:t>
            </a:r>
            <a:endParaRPr lang="es-E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  <a:p>
            <a:pPr algn="ctr">
              <a:defRPr/>
            </a:pPr>
            <a:r>
              <a:rPr lang="es-MX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Y </a:t>
            </a:r>
          </a:p>
          <a:p>
            <a:pPr algn="ctr">
              <a:defRPr/>
            </a:pPr>
            <a:r>
              <a:rPr lang="es-MX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QUEMADURAS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043608" y="3501008"/>
            <a:ext cx="2286000" cy="91598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MX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INMOVILIZACIÓN </a:t>
            </a:r>
            <a:endParaRPr lang="es-E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  <a:p>
            <a:pPr algn="ctr">
              <a:defRPr/>
            </a:pPr>
            <a:r>
              <a:rPr lang="es-MX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DE FRACTURAS Y </a:t>
            </a:r>
            <a:endParaRPr lang="es-E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  <a:p>
            <a:pPr algn="ctr">
              <a:defRPr/>
            </a:pPr>
            <a:r>
              <a:rPr lang="es-MX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LUXACIONES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043608" y="2018619"/>
            <a:ext cx="2141537" cy="91598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MX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MOVILIZACION Y </a:t>
            </a:r>
            <a:endParaRPr lang="es-E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  <a:p>
            <a:pPr algn="ctr">
              <a:defRPr/>
            </a:pPr>
            <a:r>
              <a:rPr lang="es-MX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TRANSPORTE </a:t>
            </a:r>
            <a:endParaRPr lang="es-E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  <a:p>
            <a:pPr algn="ctr">
              <a:defRPr/>
            </a:pPr>
            <a:r>
              <a:rPr lang="es-MX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DE LESIONADOS</a:t>
            </a:r>
            <a:endParaRPr lang="es-E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http://2.bp.blogspot.com/-Icns6BQwgOI/TVmyf6VIhqI/AAAAAAAABjs/psMbOLw4NXg/s1600/apun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908050"/>
            <a:ext cx="2857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2496747" y="671017"/>
            <a:ext cx="367166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rgbClr val="002060"/>
                </a:solidFill>
                <a:latin typeface="Arial Black" pitchFamily="34" charset="0"/>
              </a:rPr>
              <a:t>ENTREGA DE LESIONADO</a:t>
            </a:r>
            <a:endParaRPr lang="es-MX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779912" y="2276872"/>
            <a:ext cx="4680520" cy="801380"/>
          </a:xfrm>
          <a:prstGeom prst="rect">
            <a:avLst/>
          </a:prstGeom>
        </p:spPr>
        <p:txBody>
          <a:bodyPr wrap="none">
            <a:prstTxWarp prst="textFadeRight">
              <a:avLst/>
            </a:prstTxWarp>
            <a:spAutoFit/>
            <a:scene3d>
              <a:camera prst="isometricLeftDown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s-ES" dirty="0">
                <a:solidFill>
                  <a:schemeClr val="accent3"/>
                </a:solidFill>
                <a:latin typeface="Arial Black" pitchFamily="34" charset="0"/>
              </a:rPr>
              <a:t>DATOS DEL LESIONADO</a:t>
            </a:r>
            <a:endParaRPr lang="es-MX" dirty="0">
              <a:solidFill>
                <a:schemeClr val="accent3"/>
              </a:solidFill>
              <a:latin typeface="Arial Black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275856" y="3645024"/>
            <a:ext cx="4896544" cy="873388"/>
          </a:xfrm>
          <a:prstGeom prst="rect">
            <a:avLst/>
          </a:prstGeom>
        </p:spPr>
        <p:txBody>
          <a:bodyPr wrap="none">
            <a:prstTxWarp prst="textFadeLeft">
              <a:avLst/>
            </a:prstTxWarp>
            <a:spAutoFit/>
            <a:scene3d>
              <a:camera prst="isometricLeftDown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s-ES" dirty="0">
                <a:solidFill>
                  <a:schemeClr val="accent3"/>
                </a:solidFill>
                <a:latin typeface="Arial Black" pitchFamily="34" charset="0"/>
              </a:rPr>
              <a:t>LESIONES QUE PRESENTABA</a:t>
            </a:r>
            <a:endParaRPr lang="es-MX" dirty="0">
              <a:solidFill>
                <a:schemeClr val="accent3"/>
              </a:solidFill>
              <a:latin typeface="Arial Black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123728" y="4437112"/>
            <a:ext cx="5040560" cy="936104"/>
          </a:xfrm>
          <a:prstGeom prst="rect">
            <a:avLst/>
          </a:prstGeom>
        </p:spPr>
        <p:txBody>
          <a:bodyPr wrap="none">
            <a:prstTxWarp prst="textFadeRight">
              <a:avLst/>
            </a:prstTxWarp>
            <a:spAutoFit/>
            <a:scene3d>
              <a:camera prst="isometricLeftDown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s-ES" dirty="0">
                <a:solidFill>
                  <a:schemeClr val="accent3"/>
                </a:solidFill>
                <a:latin typeface="Arial Black" pitchFamily="34" charset="0"/>
              </a:rPr>
              <a:t>ACCIONES EFECTUADAS</a:t>
            </a:r>
            <a:endParaRPr lang="es-MX" dirty="0">
              <a:solidFill>
                <a:schemeClr val="accent3"/>
              </a:solidFill>
              <a:latin typeface="Arial Black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67544" y="4437112"/>
            <a:ext cx="4536503" cy="1512168"/>
          </a:xfrm>
          <a:prstGeom prst="rect">
            <a:avLst/>
          </a:prstGeom>
        </p:spPr>
        <p:txBody>
          <a:bodyPr wrap="none">
            <a:prstTxWarp prst="textFadeLeft">
              <a:avLst/>
            </a:prstTxWarp>
            <a:spAutoFit/>
            <a:scene3d>
              <a:camera prst="isometricLeftDown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s-ES" dirty="0">
                <a:solidFill>
                  <a:schemeClr val="accent3"/>
                </a:solidFill>
                <a:latin typeface="Arial Black" pitchFamily="34" charset="0"/>
              </a:rPr>
              <a:t>DATOS DE LOS APOYOS EXTERNOS</a:t>
            </a:r>
            <a:endParaRPr lang="es-MX" dirty="0">
              <a:solidFill>
                <a:schemeClr val="accent3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Oval 2"/>
          <p:cNvSpPr>
            <a:spLocks noChangeArrowheads="1"/>
          </p:cNvSpPr>
          <p:nvPr/>
        </p:nvSpPr>
        <p:spPr bwMode="auto">
          <a:xfrm>
            <a:off x="4081463" y="2035175"/>
            <a:ext cx="0" cy="0"/>
          </a:xfrm>
          <a:prstGeom prst="ellipse">
            <a:avLst/>
          </a:prstGeom>
          <a:solidFill>
            <a:srgbClr val="FCD3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64515" name="Oval 3"/>
          <p:cNvSpPr>
            <a:spLocks noChangeArrowheads="1"/>
          </p:cNvSpPr>
          <p:nvPr/>
        </p:nvSpPr>
        <p:spPr bwMode="auto">
          <a:xfrm>
            <a:off x="4081463" y="2035175"/>
            <a:ext cx="0" cy="0"/>
          </a:xfrm>
          <a:prstGeom prst="ellipse">
            <a:avLst/>
          </a:prstGeom>
          <a:solidFill>
            <a:srgbClr val="FCD3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64516" name="Oval 4"/>
          <p:cNvSpPr>
            <a:spLocks noChangeArrowheads="1"/>
          </p:cNvSpPr>
          <p:nvPr/>
        </p:nvSpPr>
        <p:spPr bwMode="auto">
          <a:xfrm>
            <a:off x="4081463" y="2035175"/>
            <a:ext cx="0" cy="0"/>
          </a:xfrm>
          <a:prstGeom prst="ellipse">
            <a:avLst/>
          </a:prstGeom>
          <a:solidFill>
            <a:srgbClr val="7F6B5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64517" name="Oval 5"/>
          <p:cNvSpPr>
            <a:spLocks noChangeArrowheads="1"/>
          </p:cNvSpPr>
          <p:nvPr/>
        </p:nvSpPr>
        <p:spPr bwMode="auto">
          <a:xfrm>
            <a:off x="4081463" y="2035175"/>
            <a:ext cx="0" cy="0"/>
          </a:xfrm>
          <a:prstGeom prst="ellipse">
            <a:avLst/>
          </a:prstGeom>
          <a:solidFill>
            <a:srgbClr val="7F6B5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64518" name="Oval 6"/>
          <p:cNvSpPr>
            <a:spLocks noChangeArrowheads="1"/>
          </p:cNvSpPr>
          <p:nvPr/>
        </p:nvSpPr>
        <p:spPr bwMode="auto">
          <a:xfrm>
            <a:off x="4081463" y="2035175"/>
            <a:ext cx="0" cy="0"/>
          </a:xfrm>
          <a:prstGeom prst="ellipse">
            <a:avLst/>
          </a:prstGeom>
          <a:solidFill>
            <a:srgbClr val="7F6B5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35879" name="Rectangle 7"/>
          <p:cNvSpPr>
            <a:spLocks noChangeArrowheads="1"/>
          </p:cNvSpPr>
          <p:nvPr/>
        </p:nvSpPr>
        <p:spPr bwMode="auto">
          <a:xfrm>
            <a:off x="2771775" y="188913"/>
            <a:ext cx="307657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_tradnl" sz="4000" b="1">
                <a:latin typeface="Franklin Gothic Heavy" pitchFamily="34" charset="0"/>
              </a:rPr>
              <a:t>BRIGADISTA</a:t>
            </a:r>
          </a:p>
        </p:txBody>
      </p:sp>
      <p:sp>
        <p:nvSpPr>
          <p:cNvPr id="335880" name="Rectangle 8"/>
          <p:cNvSpPr>
            <a:spLocks noChangeArrowheads="1"/>
          </p:cNvSpPr>
          <p:nvPr/>
        </p:nvSpPr>
        <p:spPr bwMode="auto">
          <a:xfrm>
            <a:off x="0" y="2205038"/>
            <a:ext cx="4716463" cy="328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s-ES_tradnl" sz="3000" b="1">
                <a:latin typeface="Franklin Gothic Heavy" pitchFamily="34" charset="0"/>
              </a:rPr>
              <a:t>ELEMENTO HUMANO ENTRENADO Y CAPACITADO PARA SALVAGUARDAR LA </a:t>
            </a:r>
          </a:p>
          <a:p>
            <a:pPr eaLnBrk="0" hangingPunct="0"/>
            <a:r>
              <a:rPr lang="es-ES_tradnl" sz="3000" b="1">
                <a:latin typeface="Franklin Gothic Heavy" pitchFamily="34" charset="0"/>
              </a:rPr>
              <a:t>VIDA DE LAS PERSONAS, SUS BIENES MATERIALES </a:t>
            </a:r>
          </a:p>
          <a:p>
            <a:pPr eaLnBrk="0" hangingPunct="0"/>
            <a:r>
              <a:rPr lang="es-ES_tradnl" sz="3000" b="1">
                <a:latin typeface="Franklin Gothic Heavy" pitchFamily="34" charset="0"/>
              </a:rPr>
              <a:t>Y MEDIO AMBIENTE</a:t>
            </a:r>
          </a:p>
        </p:txBody>
      </p:sp>
      <p:pic>
        <p:nvPicPr>
          <p:cNvPr id="17417" name="Picture 9" descr="520611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716463" y="1916113"/>
            <a:ext cx="4162425" cy="468153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9" grpId="0" autoUpdateAnimBg="0"/>
      <p:bldP spid="33588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4000" smtClean="0">
                <a:solidFill>
                  <a:srgbClr val="002060"/>
                </a:solidFill>
                <a:latin typeface="Arial Rounded MT Bold" pitchFamily="34" charset="0"/>
              </a:rPr>
              <a:t>Funciones y actividades de la brigada de Primeros Auxilios</a:t>
            </a:r>
            <a:endParaRPr lang="es-ES" sz="4000" smtClean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s-ES_tradnl" sz="2400" smtClean="0">
                <a:solidFill>
                  <a:srgbClr val="002060"/>
                </a:solidFill>
                <a:latin typeface="Arial Unicode MS" pitchFamily="34" charset="-128"/>
              </a:rPr>
              <a:t>Contar con un listado de personas que presenten enfermedades crónicas, así como contar con los medicamentos específicos, en tales casos.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s-ES_tradnl" sz="2400" smtClean="0">
              <a:solidFill>
                <a:srgbClr val="002060"/>
              </a:solidFill>
              <a:latin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es-ES_tradnl" sz="2400" smtClean="0">
                <a:solidFill>
                  <a:srgbClr val="002060"/>
                </a:solidFill>
                <a:latin typeface="Arial Unicode MS" pitchFamily="34" charset="-128"/>
              </a:rPr>
              <a:t>Reunir a la brigada en caso de emergencia en un punto predeterminado, así como la instalación del puesto de socorro.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s-ES_tradnl" sz="2400" smtClean="0">
              <a:solidFill>
                <a:srgbClr val="002060"/>
              </a:solidFill>
              <a:latin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es-ES_tradnl" sz="2400" smtClean="0">
                <a:solidFill>
                  <a:srgbClr val="002060"/>
                </a:solidFill>
                <a:latin typeface="Arial Unicode MS" pitchFamily="34" charset="-128"/>
              </a:rPr>
              <a:t>Proporcionar los cuidados inmediatos y temporales a las víctimas de una un alto riesgo, emergencia, siniestro o desastre, a fin de mantenerlas con vida y evitarles un daño mayor en tanto se recibe la ayuda médica especializada.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4000" smtClean="0">
                <a:solidFill>
                  <a:srgbClr val="002060"/>
                </a:solidFill>
                <a:latin typeface="Arial Rounded MT Bold" pitchFamily="34" charset="0"/>
              </a:rPr>
              <a:t>Funciones y actividades de la brigada de Primeros Auxilios</a:t>
            </a:r>
            <a:endParaRPr lang="es-ES" sz="4000" smtClean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_tradnl" sz="2400" smtClean="0">
                <a:solidFill>
                  <a:srgbClr val="002060"/>
                </a:solidFill>
                <a:latin typeface="Arial Unicode MS" pitchFamily="34" charset="-128"/>
              </a:rPr>
              <a:t>Hacer entrega del lesionado a los cuerpos de auxilio.</a:t>
            </a:r>
          </a:p>
          <a:p>
            <a:pPr eaLnBrk="1" hangingPunct="1">
              <a:buFont typeface="Wingdings" pitchFamily="2" charset="2"/>
              <a:buNone/>
            </a:pPr>
            <a:endParaRPr lang="es-ES_tradnl" sz="2400" smtClean="0">
              <a:solidFill>
                <a:srgbClr val="002060"/>
              </a:solidFill>
              <a:latin typeface="Arial Unicode MS" pitchFamily="34" charset="-128"/>
            </a:endParaRPr>
          </a:p>
          <a:p>
            <a:pPr eaLnBrk="1" hangingPunct="1"/>
            <a:r>
              <a:rPr lang="es-ES_tradnl" sz="2400" smtClean="0">
                <a:solidFill>
                  <a:srgbClr val="002060"/>
                </a:solidFill>
                <a:latin typeface="Arial Unicode MS" pitchFamily="34" charset="-128"/>
              </a:rPr>
              <a:t>Realizar, una vez controlada la emergencia el inventario de los equipos que requerirán mantenimiento y de los medicamentos utilizados, y la reposición de los mismos notificándole al Jefe de Piso.</a:t>
            </a:r>
          </a:p>
          <a:p>
            <a:pPr eaLnBrk="1" hangingPunct="1">
              <a:buFont typeface="Wingdings" pitchFamily="2" charset="2"/>
              <a:buNone/>
            </a:pPr>
            <a:endParaRPr lang="es-ES_tradnl" sz="2400" smtClean="0">
              <a:solidFill>
                <a:srgbClr val="002060"/>
              </a:solidFill>
              <a:latin typeface="Arial Unicode MS" pitchFamily="34" charset="-128"/>
            </a:endParaRPr>
          </a:p>
          <a:p>
            <a:pPr eaLnBrk="1" hangingPunct="1"/>
            <a:r>
              <a:rPr lang="es-ES_tradnl" sz="2400" smtClean="0">
                <a:solidFill>
                  <a:srgbClr val="002060"/>
                </a:solidFill>
                <a:latin typeface="Arial Unicode MS" pitchFamily="34" charset="-128"/>
              </a:rPr>
              <a:t>Mantener actualizado, vigente y en buen estado los botiquines y medicamentos.</a:t>
            </a:r>
            <a:endParaRPr lang="es-ES" sz="2400" smtClean="0">
              <a:solidFill>
                <a:srgbClr val="002060"/>
              </a:solidFill>
              <a:latin typeface="Arial Unicode MS" pitchFamily="34" charset="-128"/>
            </a:endParaRPr>
          </a:p>
          <a:p>
            <a:pPr eaLnBrk="1" hangingPunct="1"/>
            <a:endParaRPr lang="es-ES" sz="28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710</Words>
  <Application>Microsoft Office PowerPoint</Application>
  <PresentationFormat>Presentación en pantalla (4:3)</PresentationFormat>
  <Paragraphs>151</Paragraphs>
  <Slides>22</Slides>
  <Notes>17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4" baseType="lpstr">
      <vt:lpstr>Tema de Office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Funciones y actividades de la brigada de Primeros Auxilios</vt:lpstr>
      <vt:lpstr>Funciones y actividades de la brigada de Primeros Auxilios</vt:lpstr>
      <vt:lpstr>Signos vitales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EVACUACIÓN , BUSQUEDA Y RESCATE</dc:title>
  <dc:creator>Enrique</dc:creator>
  <cp:lastModifiedBy>salones</cp:lastModifiedBy>
  <cp:revision>38</cp:revision>
  <dcterms:created xsi:type="dcterms:W3CDTF">2011-06-23T23:52:16Z</dcterms:created>
  <dcterms:modified xsi:type="dcterms:W3CDTF">2012-07-07T18:14:36Z</dcterms:modified>
</cp:coreProperties>
</file>